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>
        <p:scale>
          <a:sx n="112" d="100"/>
          <a:sy n="112" d="100"/>
        </p:scale>
        <p:origin x="-144" y="-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DA073-5648-4C6F-A8DF-A10EFD2596C0}" type="datetimeFigureOut">
              <a:rPr lang="en-GB" smtClean="0"/>
              <a:t>22/03/2023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AE39B-714F-4FDE-AA81-ECEA35984D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4941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DA073-5648-4C6F-A8DF-A10EFD2596C0}" type="datetimeFigureOut">
              <a:rPr lang="en-GB" smtClean="0"/>
              <a:t>22/03/2023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AE39B-714F-4FDE-AA81-ECEA35984D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150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DA073-5648-4C6F-A8DF-A10EFD2596C0}" type="datetimeFigureOut">
              <a:rPr lang="en-GB" smtClean="0"/>
              <a:t>22/03/2023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AE39B-714F-4FDE-AA81-ECEA35984D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5409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DA073-5648-4C6F-A8DF-A10EFD2596C0}" type="datetimeFigureOut">
              <a:rPr lang="en-GB" smtClean="0"/>
              <a:t>22/03/2023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AE39B-714F-4FDE-AA81-ECEA35984D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9329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DA073-5648-4C6F-A8DF-A10EFD2596C0}" type="datetimeFigureOut">
              <a:rPr lang="en-GB" smtClean="0"/>
              <a:t>22/03/2023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AE39B-714F-4FDE-AA81-ECEA35984D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0957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DA073-5648-4C6F-A8DF-A10EFD2596C0}" type="datetimeFigureOut">
              <a:rPr lang="en-GB" smtClean="0"/>
              <a:t>22/03/2023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AE39B-714F-4FDE-AA81-ECEA35984D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3280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DA073-5648-4C6F-A8DF-A10EFD2596C0}" type="datetimeFigureOut">
              <a:rPr lang="en-GB" smtClean="0"/>
              <a:t>22/03/2023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AE39B-714F-4FDE-AA81-ECEA35984D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4979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DA073-5648-4C6F-A8DF-A10EFD2596C0}" type="datetimeFigureOut">
              <a:rPr lang="en-GB" smtClean="0"/>
              <a:t>22/03/2023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AE39B-714F-4FDE-AA81-ECEA35984D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223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DA073-5648-4C6F-A8DF-A10EFD2596C0}" type="datetimeFigureOut">
              <a:rPr lang="en-GB" smtClean="0"/>
              <a:t>22/03/2023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AE39B-714F-4FDE-AA81-ECEA35984D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6892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DA073-5648-4C6F-A8DF-A10EFD2596C0}" type="datetimeFigureOut">
              <a:rPr lang="en-GB" smtClean="0"/>
              <a:t>22/03/2023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AE39B-714F-4FDE-AA81-ECEA35984D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689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DA073-5648-4C6F-A8DF-A10EFD2596C0}" type="datetimeFigureOut">
              <a:rPr lang="en-GB" smtClean="0"/>
              <a:t>22/03/2023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AE39B-714F-4FDE-AA81-ECEA35984D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4874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0DA073-5648-4C6F-A8DF-A10EFD2596C0}" type="datetimeFigureOut">
              <a:rPr lang="en-GB" smtClean="0"/>
              <a:t>22/03/2023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0AE39B-714F-4FDE-AA81-ECEA35984D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7518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hhlmrlJN9uM" TargetMode="External"/><Relationship Id="rId13" Type="http://schemas.openxmlformats.org/officeDocument/2006/relationships/hyperlink" Target="https://www.youtube.com/watch?v=ex6FU2s1fvA" TargetMode="External"/><Relationship Id="rId18" Type="http://schemas.openxmlformats.org/officeDocument/2006/relationships/hyperlink" Target="https://www.bbc.co.uk/bitesize/guides/zywpg82/revision/4" TargetMode="External"/><Relationship Id="rId26" Type="http://schemas.openxmlformats.org/officeDocument/2006/relationships/hyperlink" Target="https://thepetersfieldschool.sharepoint.com/:p:/r/sites/departments/Remote_learning/_layouts/15/Doc.aspx?sourcedoc=%7B003D1E1A-E337-4DF1-9D59-19CAC2AD6D9C%7D&amp;file=KO-The-Challenge-of-Resource-Management.pptx&amp;action=edit&amp;mobileredirect=true" TargetMode="External"/><Relationship Id="rId3" Type="http://schemas.openxmlformats.org/officeDocument/2006/relationships/hyperlink" Target="https://www.internetgeography.net/topics/the-significance-of-food-water-and-energy/" TargetMode="External"/><Relationship Id="rId21" Type="http://schemas.openxmlformats.org/officeDocument/2006/relationships/hyperlink" Target="https://www.bbc.co.uk/bitesize/guides/zbsdmp3/revision/4" TargetMode="External"/><Relationship Id="rId7" Type="http://schemas.openxmlformats.org/officeDocument/2006/relationships/hyperlink" Target="https://www.internetgeography.net/topics/the-demand-for-food-in-the-uk/" TargetMode="External"/><Relationship Id="rId12" Type="http://schemas.openxmlformats.org/officeDocument/2006/relationships/hyperlink" Target="https://www.youtube.com/watch?v=WhOrIUlrnPo" TargetMode="External"/><Relationship Id="rId17" Type="http://schemas.openxmlformats.org/officeDocument/2006/relationships/hyperlink" Target="https://www.internetgeography.net/topics/water-transfer-in-the-uk/" TargetMode="External"/><Relationship Id="rId25" Type="http://schemas.openxmlformats.org/officeDocument/2006/relationships/hyperlink" Target="https://thepetersfieldschool.sharepoint.com/:p:/r/sites/departments/Remote_learning/_layouts/15/Doc.aspx?sourcedoc=%7BA484E20C-FBBC-4BDC-91BD-264B6B344F5E%7D&amp;file=RESOURCE%20MANAGEMENT.pptx&amp;action=edit&amp;mobileredirect=true" TargetMode="External"/><Relationship Id="rId2" Type="http://schemas.openxmlformats.org/officeDocument/2006/relationships/hyperlink" Target="https://www.bbc.co.uk/bitesize/guides/zywpg82/revision/1" TargetMode="External"/><Relationship Id="rId16" Type="http://schemas.openxmlformats.org/officeDocument/2006/relationships/hyperlink" Target="https://www.internetgeography.net/topics/water-quality-and-pollution-management-in-the-uk/" TargetMode="External"/><Relationship Id="rId20" Type="http://schemas.openxmlformats.org/officeDocument/2006/relationships/hyperlink" Target="https://www.internetgeography.net/topics/how-is-the-uks-energy-mix-changing/" TargetMode="External"/><Relationship Id="rId29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youtube.com/watch?v=9Opt06QF9WY" TargetMode="External"/><Relationship Id="rId11" Type="http://schemas.openxmlformats.org/officeDocument/2006/relationships/hyperlink" Target="https://www.internetgeography.net/topics/trend-towards-agribusiness/" TargetMode="External"/><Relationship Id="rId24" Type="http://schemas.openxmlformats.org/officeDocument/2006/relationships/hyperlink" Target="https://www.internetgeography.net/topics/what-are-the-advantages-and-disadvantages-of-natural-gas-extraction/" TargetMode="External"/><Relationship Id="rId5" Type="http://schemas.openxmlformats.org/officeDocument/2006/relationships/hyperlink" Target="https://www.internetgeography.net/topics/an-overview-of-global-inequalities-in-the-supply-and-consumption-of-resources/" TargetMode="External"/><Relationship Id="rId15" Type="http://schemas.openxmlformats.org/officeDocument/2006/relationships/hyperlink" Target="https://www.coolgeography.co.uk/gcsen/CRM_Overview_Water_supply_demand.php" TargetMode="External"/><Relationship Id="rId23" Type="http://schemas.openxmlformats.org/officeDocument/2006/relationships/hyperlink" Target="https://www.youtube.com/watch?v=Uti2niW2BRA" TargetMode="External"/><Relationship Id="rId28" Type="http://schemas.openxmlformats.org/officeDocument/2006/relationships/hyperlink" Target="https://thepetersfieldschool.sharepoint.com/:p:/r/sites/departments/Remote_learning/_layouts/15/Doc.aspx?sourcedoc=%7B4D31831F-8CC6-4694-9CDC-34BB8423BAF0%7D&amp;file=Resources%20KS.pptx&amp;action=edit&amp;mobileredirect=true" TargetMode="External"/><Relationship Id="rId10" Type="http://schemas.openxmlformats.org/officeDocument/2006/relationships/hyperlink" Target="https://www.youtube.com/watch?v=E1FLgvjKWW8" TargetMode="External"/><Relationship Id="rId19" Type="http://schemas.openxmlformats.org/officeDocument/2006/relationships/hyperlink" Target="https://www.coolgeography.co.uk/gcsen/CRM_Overview_Changing_Energy_Mix.php" TargetMode="External"/><Relationship Id="rId4" Type="http://schemas.openxmlformats.org/officeDocument/2006/relationships/hyperlink" Target="https://www.bbc.co.uk/bitesize/guides/zsdhbk7/revision/1" TargetMode="External"/><Relationship Id="rId9" Type="http://schemas.openxmlformats.org/officeDocument/2006/relationships/hyperlink" Target="https://www.internetgeography.net/topics/carbon-footprints-food-miles-and-moves-towards-local-sourcing-of-food/" TargetMode="External"/><Relationship Id="rId14" Type="http://schemas.openxmlformats.org/officeDocument/2006/relationships/hyperlink" Target="https://www.internetgeography.net/topics/where-are-the-areas-of-water-deficit-and-surplus-in-the-uk/" TargetMode="External"/><Relationship Id="rId22" Type="http://schemas.openxmlformats.org/officeDocument/2006/relationships/hyperlink" Target="https://www.aje.com/arc/energy-types-pros-cons/" TargetMode="External"/><Relationship Id="rId27" Type="http://schemas.openxmlformats.org/officeDocument/2006/relationships/hyperlink" Target="https://thepetersfieldschool.sharepoint.com/:p:/r/sites/departments/Remote_learning/_layouts/15/Doc.aspx?sourcedoc=%7BA0230F92-2F0D-4370-A25A-305CBA2BDC35%7D&amp;file=Resource%20management%20PINK%20Sheet.pptx&amp;action=edit&amp;mobileredirect=tru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4D2481C-4E3E-0AF9-7852-7789F1D3EC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3095577"/>
              </p:ext>
            </p:extLst>
          </p:nvPr>
        </p:nvGraphicFramePr>
        <p:xfrm>
          <a:off x="247410" y="1539101"/>
          <a:ext cx="6476775" cy="7559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565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58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06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438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en-GB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="1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="1" dirty="0"/>
                        <a:t>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938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dirty="0"/>
                        <a:t>The 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social</a:t>
                      </a:r>
                      <a:r>
                        <a:rPr lang="en-US" sz="105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+ economic 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significance of food, water and energy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hlinkClick r:id="rId2"/>
                        </a:rPr>
                        <a:t>Intro to food water and energy</a:t>
                      </a:r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hlinkClick r:id="rId3"/>
                        </a:rPr>
                        <a:t>Detailed info</a:t>
                      </a:r>
                      <a:endParaRPr lang="en-GB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938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dirty="0"/>
                        <a:t>Know the 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global inequalities in the supply and consumption of resources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hlinkClick r:id="rId4"/>
                        </a:rPr>
                        <a:t>Who does not have enough food and why?</a:t>
                      </a:r>
                      <a:endParaRPr lang="en-GB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hlinkClick r:id="rId5"/>
                        </a:rPr>
                        <a:t>Global inequalities in the consumption of different resources</a:t>
                      </a:r>
                      <a:endParaRPr lang="en-GB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1030669"/>
                  </a:ext>
                </a:extLst>
              </a:tr>
              <a:tr h="249385">
                <a:tc>
                  <a:txBody>
                    <a:bodyPr/>
                    <a:lstStyle/>
                    <a:p>
                      <a:pPr algn="ctr"/>
                      <a:r>
                        <a:rPr lang="en-US" sz="1050" b="0" dirty="0"/>
                        <a:t>Understand the reasons for and impacts of importing food</a:t>
                      </a:r>
                      <a:endParaRPr lang="en-GB" sz="1050" b="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hlinkClick r:id="rId6"/>
                        </a:rPr>
                        <a:t>Where does your food come from?</a:t>
                      </a:r>
                      <a:endParaRPr lang="en-GB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hlinkClick r:id="rId7"/>
                        </a:rPr>
                        <a:t>Pros and cons of importing food</a:t>
                      </a:r>
                      <a:endParaRPr lang="en-GB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9385">
                <a:tc>
                  <a:txBody>
                    <a:bodyPr/>
                    <a:lstStyle/>
                    <a:p>
                      <a:pPr algn="ctr"/>
                      <a:r>
                        <a:rPr lang="en-US" sz="1050" b="0" dirty="0"/>
                        <a:t>Understand the impact of food miles</a:t>
                      </a:r>
                      <a:endParaRPr lang="en-GB" sz="1050" b="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hlinkClick r:id="rId8"/>
                        </a:rPr>
                        <a:t>What are food miles and why do they matter</a:t>
                      </a:r>
                      <a:endParaRPr lang="en-GB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hlinkClick r:id="rId9"/>
                        </a:rPr>
                        <a:t>Impact of food miles</a:t>
                      </a:r>
                      <a:endParaRPr lang="en-GB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93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dirty="0"/>
                        <a:t>Understand what agribusiness means and the pros and cons of producing food in this way</a:t>
                      </a:r>
                      <a:endParaRPr lang="en-GB" sz="1050" b="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hlinkClick r:id="rId10"/>
                        </a:rPr>
                        <a:t>What is agribusiness</a:t>
                      </a:r>
                      <a:endParaRPr lang="en-GB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hlinkClick r:id="rId11"/>
                        </a:rPr>
                        <a:t>Why is there a trend towards agribusiness in the UK?</a:t>
                      </a:r>
                      <a:endParaRPr lang="en-GB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938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dirty="0"/>
                        <a:t>Understand what organic means and the pros and cons of producing food in this way</a:t>
                      </a:r>
                      <a:endParaRPr lang="en-GB" sz="1050" b="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hlinkClick r:id="rId12"/>
                        </a:rPr>
                        <a:t>What is Organic Farming</a:t>
                      </a:r>
                      <a:endParaRPr lang="en-GB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hlinkClick r:id="rId13"/>
                        </a:rPr>
                        <a:t>Pros and Cons of Organic Farming</a:t>
                      </a:r>
                      <a:endParaRPr lang="en-GB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9385">
                <a:tc>
                  <a:txBody>
                    <a:bodyPr/>
                    <a:lstStyle/>
                    <a:p>
                      <a:pPr algn="ctr"/>
                      <a:r>
                        <a:rPr lang="en-US" sz="1050" b="0" dirty="0"/>
                        <a:t>Know the different areas of water surplus and deficit in the UK</a:t>
                      </a:r>
                      <a:endParaRPr lang="en-GB" sz="1050" b="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hlinkClick r:id="rId14"/>
                        </a:rPr>
                        <a:t>Where are the areas of water surplus and deficit in the UK?</a:t>
                      </a:r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hlinkClick r:id="rId15"/>
                        </a:rPr>
                        <a:t>Detailed understanding of water distribution in the UK</a:t>
                      </a:r>
                      <a:endParaRPr lang="en-GB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9385">
                <a:tc>
                  <a:txBody>
                    <a:bodyPr/>
                    <a:lstStyle/>
                    <a:p>
                      <a:pPr algn="ctr"/>
                      <a:r>
                        <a:rPr lang="en-US" sz="1050" b="0" dirty="0"/>
                        <a:t>Understand the issues of the issues of water quality and pollution in the UK</a:t>
                      </a:r>
                      <a:endParaRPr lang="en-GB" sz="1050" b="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hlinkClick r:id="rId16"/>
                        </a:rPr>
                        <a:t>Causes of poor water quality in the UK</a:t>
                      </a:r>
                      <a:endParaRPr lang="en-GB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9385">
                <a:tc>
                  <a:txBody>
                    <a:bodyPr/>
                    <a:lstStyle/>
                    <a:p>
                      <a:pPr algn="ctr"/>
                      <a:r>
                        <a:rPr lang="en-US" sz="1050" b="0" dirty="0"/>
                        <a:t>Know examples of water transfer in the UK</a:t>
                      </a:r>
                      <a:endParaRPr lang="en-GB" sz="1050" b="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hlinkClick r:id="rId17"/>
                        </a:rPr>
                        <a:t>Water transfer examples in the UK</a:t>
                      </a:r>
                      <a:endParaRPr lang="en-US" sz="1000" dirty="0"/>
                    </a:p>
                    <a:p>
                      <a:pPr algn="ctr"/>
                      <a:endParaRPr lang="en-US" sz="1000" dirty="0"/>
                    </a:p>
                    <a:p>
                      <a:pPr algn="ctr"/>
                      <a:r>
                        <a:rPr lang="en-GB" sz="1000" dirty="0">
                          <a:hlinkClick r:id="rId18"/>
                        </a:rPr>
                        <a:t>Kielder water transfer scheme</a:t>
                      </a:r>
                      <a:endParaRPr lang="en-GB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hlinkClick r:id="rId17"/>
                        </a:rPr>
                        <a:t>Do you know the advantages and disadvantages of water transfer in the UK?</a:t>
                      </a:r>
                      <a:endParaRPr lang="en-GB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9385">
                <a:tc>
                  <a:txBody>
                    <a:bodyPr/>
                    <a:lstStyle/>
                    <a:p>
                      <a:pPr algn="ctr"/>
                      <a:r>
                        <a:rPr lang="en-US" sz="1050" b="0" dirty="0"/>
                        <a:t>Know how the UK’s changing energy mix (Fossil Fuels, Nuclear, Renewables)</a:t>
                      </a:r>
                      <a:endParaRPr lang="en-GB" sz="1050" b="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hlinkClick r:id="rId19"/>
                        </a:rPr>
                        <a:t>What is the </a:t>
                      </a:r>
                      <a:r>
                        <a:rPr lang="en-US" sz="1000" dirty="0" err="1">
                          <a:hlinkClick r:id="rId19"/>
                        </a:rPr>
                        <a:t>Uk’s</a:t>
                      </a:r>
                      <a:r>
                        <a:rPr lang="en-US" sz="1000" dirty="0">
                          <a:hlinkClick r:id="rId19"/>
                        </a:rPr>
                        <a:t> energy mix?</a:t>
                      </a:r>
                      <a:endParaRPr lang="en-GB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hlinkClick r:id="rId20"/>
                        </a:rPr>
                        <a:t>How is our energy mix changing?</a:t>
                      </a:r>
                      <a:endParaRPr lang="en-GB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9385">
                <a:tc>
                  <a:txBody>
                    <a:bodyPr/>
                    <a:lstStyle/>
                    <a:p>
                      <a:pPr algn="ctr"/>
                      <a:r>
                        <a:rPr lang="en-US" sz="1050" b="0" dirty="0"/>
                        <a:t>Understand the pros and cons of the different ways we can generate energy</a:t>
                      </a:r>
                      <a:endParaRPr lang="en-GB" sz="1050" b="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hlinkClick r:id="rId21"/>
                        </a:rPr>
                        <a:t>Simple pros and cons for each type of energy</a:t>
                      </a:r>
                      <a:endParaRPr lang="en-GB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hlinkClick r:id="rId22"/>
                        </a:rPr>
                        <a:t>Pros and cons of different types of energy</a:t>
                      </a:r>
                      <a:endParaRPr lang="en-GB" sz="900" dirty="0"/>
                    </a:p>
                    <a:p>
                      <a:pPr algn="ctr"/>
                      <a:endParaRPr lang="en-GB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9385">
                <a:tc>
                  <a:txBody>
                    <a:bodyPr/>
                    <a:lstStyle/>
                    <a:p>
                      <a:pPr algn="ctr"/>
                      <a:r>
                        <a:rPr lang="en-US" sz="1050" b="0" dirty="0"/>
                        <a:t>Understand the pros and cons of fracking </a:t>
                      </a:r>
                      <a:endParaRPr lang="en-GB" sz="1050" b="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hlinkClick r:id="rId23"/>
                        </a:rPr>
                        <a:t>Fracking explained</a:t>
                      </a:r>
                      <a:endParaRPr lang="en-GB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hlinkClick r:id="rId24"/>
                        </a:rPr>
                        <a:t>Pros and cons of fracking</a:t>
                      </a:r>
                      <a:endParaRPr lang="en-GB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9744479"/>
                  </a:ext>
                </a:extLst>
              </a:tr>
              <a:tr h="0">
                <a:tc gridSpan="4">
                  <a:txBody>
                    <a:bodyPr/>
                    <a:lstStyle/>
                    <a:p>
                      <a:pPr algn="ctr"/>
                      <a:r>
                        <a:rPr lang="en-GB" sz="1100" b="1" dirty="0"/>
                        <a:t>Below are the key resources for Resource Management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0759452"/>
                  </a:ext>
                </a:extLst>
              </a:tr>
              <a:tr h="0">
                <a:tc gridSpan="4">
                  <a:txBody>
                    <a:bodyPr/>
                    <a:lstStyle/>
                    <a:p>
                      <a:r>
                        <a:rPr lang="en-US" sz="900" b="1" dirty="0">
                          <a:hlinkClick r:id="rId25"/>
                        </a:rPr>
                        <a:t>Resource Management Revision</a:t>
                      </a:r>
                      <a:endParaRPr lang="en-US" sz="900" b="1" dirty="0"/>
                    </a:p>
                    <a:p>
                      <a:endParaRPr lang="en-US" sz="900" b="1" dirty="0"/>
                    </a:p>
                    <a:p>
                      <a:r>
                        <a:rPr lang="en-US" sz="900" b="1" dirty="0">
                          <a:hlinkClick r:id="rId26"/>
                        </a:rPr>
                        <a:t>Resources Knowledge Organiser</a:t>
                      </a:r>
                      <a:endParaRPr lang="en-US" sz="900" b="1" dirty="0"/>
                    </a:p>
                    <a:p>
                      <a:endParaRPr lang="en-US" sz="900" b="1" dirty="0"/>
                    </a:p>
                    <a:p>
                      <a:r>
                        <a:rPr lang="en-US" sz="900" b="1" dirty="0">
                          <a:hlinkClick r:id="rId27"/>
                        </a:rPr>
                        <a:t>Resources Pink Sheet</a:t>
                      </a:r>
                      <a:endParaRPr lang="en-US" sz="900" b="1" dirty="0"/>
                    </a:p>
                    <a:p>
                      <a:endParaRPr lang="en-US" sz="900" b="1" dirty="0"/>
                    </a:p>
                    <a:p>
                      <a:r>
                        <a:rPr lang="en-US" sz="900" b="1" dirty="0">
                          <a:hlinkClick r:id="rId28"/>
                        </a:rPr>
                        <a:t>Resources Knowledge Sheets</a:t>
                      </a:r>
                      <a:endParaRPr lang="en-US" sz="900" b="1" dirty="0"/>
                    </a:p>
                    <a:p>
                      <a:endParaRPr lang="en-US" sz="900" b="1" dirty="0"/>
                    </a:p>
                    <a:p>
                      <a:r>
                        <a:rPr lang="en-US" sz="900" b="1" dirty="0">
                          <a:hlinkClick r:id="rId28"/>
                        </a:rPr>
                        <a:t>Paper 2 Past Paper</a:t>
                      </a:r>
                      <a:endParaRPr lang="en-GB" sz="9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9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9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9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1460200"/>
                  </a:ext>
                </a:extLst>
              </a:tr>
            </a:tbl>
          </a:graphicData>
        </a:graphic>
      </p:graphicFrame>
      <p:pic>
        <p:nvPicPr>
          <p:cNvPr id="1026" name="Picture 2" descr="TPS-new-full-colour-on-white-logo-June-2016 | Bohunt Education Trust">
            <a:extLst>
              <a:ext uri="{FF2B5EF4-FFF2-40B4-BE49-F238E27FC236}">
                <a16:creationId xmlns:a16="http://schemas.microsoft.com/office/drawing/2014/main" id="{AE671742-4861-A46D-1D45-D1C35659B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295" y="59635"/>
            <a:ext cx="1176667" cy="831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F7D527E-2080-F26F-52FB-70CF25440736}"/>
              </a:ext>
            </a:extLst>
          </p:cNvPr>
          <p:cNvSpPr txBox="1"/>
          <p:nvPr/>
        </p:nvSpPr>
        <p:spPr>
          <a:xfrm>
            <a:off x="2029523" y="-6202"/>
            <a:ext cx="4694662" cy="95410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600" b="1" dirty="0"/>
              <a:t>GCSE Geography</a:t>
            </a:r>
          </a:p>
          <a:p>
            <a:pPr algn="ctr"/>
            <a:r>
              <a:rPr lang="en-GB" sz="1600" dirty="0"/>
              <a:t>Personalised Learning Checklist</a:t>
            </a:r>
            <a:endParaRPr lang="en-GB" sz="1600" b="1" dirty="0"/>
          </a:p>
          <a:p>
            <a:pPr algn="ctr"/>
            <a:r>
              <a:rPr lang="en-GB" sz="2400" b="1" i="1" dirty="0">
                <a:solidFill>
                  <a:srgbClr val="C00000"/>
                </a:solidFill>
              </a:rPr>
              <a:t>RESOURCE MANAGEMENT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A01A80-76CA-29C9-38E4-96A958FC030B}"/>
              </a:ext>
            </a:extLst>
          </p:cNvPr>
          <p:cNvSpPr txBox="1"/>
          <p:nvPr/>
        </p:nvSpPr>
        <p:spPr>
          <a:xfrm>
            <a:off x="212296" y="984060"/>
            <a:ext cx="6363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Name:</a:t>
            </a: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85B1FAA3-A9E8-1C7F-08B4-185C5E1329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2340549"/>
              </p:ext>
            </p:extLst>
          </p:nvPr>
        </p:nvGraphicFramePr>
        <p:xfrm>
          <a:off x="3178099" y="919786"/>
          <a:ext cx="3546086" cy="548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66401">
                  <a:extLst>
                    <a:ext uri="{9D8B030D-6E8A-4147-A177-3AD203B41FA5}">
                      <a16:colId xmlns:a16="http://schemas.microsoft.com/office/drawing/2014/main" val="3934830928"/>
                    </a:ext>
                  </a:extLst>
                </a:gridCol>
                <a:gridCol w="2379685">
                  <a:extLst>
                    <a:ext uri="{9D8B030D-6E8A-4147-A177-3AD203B41FA5}">
                      <a16:colId xmlns:a16="http://schemas.microsoft.com/office/drawing/2014/main" val="3821006665"/>
                    </a:ext>
                  </a:extLst>
                </a:gridCol>
              </a:tblGrid>
              <a:tr h="236336">
                <a:tc>
                  <a:txBody>
                    <a:bodyPr/>
                    <a:lstStyle/>
                    <a:p>
                      <a:r>
                        <a:rPr lang="en-GB" sz="1200" b="1" dirty="0"/>
                        <a:t>Exam Board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AQA Geography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1276392"/>
                  </a:ext>
                </a:extLst>
              </a:tr>
              <a:tr h="236336">
                <a:tc>
                  <a:txBody>
                    <a:bodyPr/>
                    <a:lstStyle/>
                    <a:p>
                      <a:r>
                        <a:rPr lang="en-GB" sz="1200" b="1" dirty="0"/>
                        <a:t>Topic/Module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Paper 2 – Resource Management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0998566"/>
                  </a:ext>
                </a:extLst>
              </a:tr>
            </a:tbl>
          </a:graphicData>
        </a:graphic>
      </p:graphicFrame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C4C1072-8DE6-1205-E480-EEE43B0445AD}"/>
              </a:ext>
            </a:extLst>
          </p:cNvPr>
          <p:cNvCxnSpPr/>
          <p:nvPr/>
        </p:nvCxnSpPr>
        <p:spPr>
          <a:xfrm>
            <a:off x="3597779" y="1914257"/>
            <a:ext cx="0" cy="5597495"/>
          </a:xfrm>
          <a:prstGeom prst="line">
            <a:avLst/>
          </a:prstGeom>
          <a:ln>
            <a:solidFill>
              <a:schemeClr val="dk1">
                <a:alpha val="22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57380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753</TotalTime>
  <Words>350</Words>
  <Application>Microsoft Office PowerPoint</Application>
  <PresentationFormat>On-screen Show (4:3)</PresentationFormat>
  <Paragraphs>58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The Petersfield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Jonathan Ley</dc:creator>
  <cp:lastModifiedBy>Jonathan Ley</cp:lastModifiedBy>
  <cp:revision>15</cp:revision>
  <dcterms:created xsi:type="dcterms:W3CDTF">2023-02-20T13:56:06Z</dcterms:created>
  <dcterms:modified xsi:type="dcterms:W3CDTF">2023-03-22T12:53:50Z</dcterms:modified>
</cp:coreProperties>
</file>