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9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50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40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32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95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8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97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22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89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8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87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DA073-5648-4C6F-A8DF-A10EFD2596C0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AE39B-714F-4FDE-AA81-ECEA35984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1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ternetgeography.net/topics/what-are-the-impacts-of-water-insecurity/" TargetMode="External"/><Relationship Id="rId13" Type="http://schemas.openxmlformats.org/officeDocument/2006/relationships/hyperlink" Target="https://www.youtube.com/watch?v=9oItnny6wyU" TargetMode="External"/><Relationship Id="rId18" Type="http://schemas.openxmlformats.org/officeDocument/2006/relationships/hyperlink" Target="https://www.bbc.co.uk/bitesize/guides/zgx382p/revision/6" TargetMode="External"/><Relationship Id="rId3" Type="http://schemas.openxmlformats.org/officeDocument/2006/relationships/hyperlink" Target="https://www.internetgeography.net/topics/global-patterns-of-water-surplus-and-deficit/" TargetMode="External"/><Relationship Id="rId21" Type="http://schemas.openxmlformats.org/officeDocument/2006/relationships/hyperlink" Target="https://thepetersfieldschool.sharepoint.com/:p:/r/sites/departments/Remote_learning/_layouts/15/Doc.aspx?sourcedoc=%7BA484E20C-FBBC-4BDC-91BD-264B6B344F5E%7D&amp;file=RESOURCE%20MANAGEMENT.pptx&amp;action=edit&amp;mobileredirect=true" TargetMode="External"/><Relationship Id="rId7" Type="http://schemas.openxmlformats.org/officeDocument/2006/relationships/hyperlink" Target="https://www.bbc.co.uk/bitesize/guides/zgx382p/revision/2" TargetMode="External"/><Relationship Id="rId12" Type="http://schemas.openxmlformats.org/officeDocument/2006/relationships/hyperlink" Target="https://pmt.physicsandmathstutor.com/download/Geography/GCSE/Notes/AQA/The-Challenge-of-Resource-Management/Case-Studies/Lesotho%20Water%20Project.pdf" TargetMode="External"/><Relationship Id="rId17" Type="http://schemas.openxmlformats.org/officeDocument/2006/relationships/hyperlink" Target="https://www.coolgeography.co.uk/gcsen/CRM_Water_LIC_Hitosa.php#:~:text=The%20scheme%20was%20designed%20to,%25)%20and%20WaterAid%20(54%25)." TargetMode="External"/><Relationship Id="rId2" Type="http://schemas.openxmlformats.org/officeDocument/2006/relationships/hyperlink" Target="https://www.bbc.co.uk/bitesize/guides/zg2mycw/revision/1" TargetMode="External"/><Relationship Id="rId16" Type="http://schemas.openxmlformats.org/officeDocument/2006/relationships/hyperlink" Target="https://pmt.physicsandmathstutor.com/download/Geography/GCSE/Notes/AQA/The-Challenge-of-Resource-Management/Case-Studies/Wakel%20River%20Basin.pdf" TargetMode="External"/><Relationship Id="rId20" Type="http://schemas.openxmlformats.org/officeDocument/2006/relationships/hyperlink" Target="https://thepetersfieldschool.sharepoint.com/:p:/r/sites/departments/Remote_learning/_layouts/15/Doc.aspx?sourcedoc=%7BA0230F92-2F0D-4370-A25A-305CBA2BDC35%7D&amp;file=Resource%20management%20PINK%20Sheet.pptx&amp;action=edit&amp;mobileredirect=tru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ternetgeography.net/topics/what-factors-affect-water-availability/" TargetMode="External"/><Relationship Id="rId11" Type="http://schemas.openxmlformats.org/officeDocument/2006/relationships/hyperlink" Target="https://www.youtube.com/watch?v=bfr82RB72U8" TargetMode="External"/><Relationship Id="rId24" Type="http://schemas.openxmlformats.org/officeDocument/2006/relationships/image" Target="../media/image1.jpeg"/><Relationship Id="rId5" Type="http://schemas.openxmlformats.org/officeDocument/2006/relationships/hyperlink" Target="https://www.coolgeography.co.uk/gcsen/CRM_Water_Reasons.php#:~:text=Population%20Growth,been%20in%20LICs%20and%20NICs." TargetMode="External"/><Relationship Id="rId15" Type="http://schemas.openxmlformats.org/officeDocument/2006/relationships/hyperlink" Target="https://www.coolgeography.co.uk/gcsen/CRM_Water_Sustainable_Supply.php" TargetMode="External"/><Relationship Id="rId23" Type="http://schemas.openxmlformats.org/officeDocument/2006/relationships/hyperlink" Target="https://thepetersfieldschool.sharepoint.com/sites/departments/Remote_learning/Shared%20Documents/Forms/AllItems.aspx?ga=1&amp;id=%2Fsites%2Fdepartments%2FRemote%5Flearning%2FShared%20Documents%2FHow%20to%20help%20your%20child%20Y11%2FGeography%2FPast%20Papers%20and%20Mark%20Schemes%2FQuestion%20Papers%2FPaper%202%20%2D%202018%20paper%2Epdf&amp;viewid=98167fbb%2D78eb%2D4fdd%2Da519%2D4be935cbb1f3&amp;parent=%2Fsites%2Fdepartments%2FRemote%5Flearning%2FShared%20Documents%2FHow%20to%20help%20your%20child%20Y11%2FGeography%2FPast%20Papers%20and%20Mark%20Schemes%2FQuestion%20Papers" TargetMode="External"/><Relationship Id="rId10" Type="http://schemas.openxmlformats.org/officeDocument/2006/relationships/hyperlink" Target="https://www.bbc.co.uk/bitesize/guides/zgx382p/revision/3" TargetMode="External"/><Relationship Id="rId19" Type="http://schemas.openxmlformats.org/officeDocument/2006/relationships/hyperlink" Target="https://thepetersfieldschool.sharepoint.com/:p:/r/sites/departments/Remote_learning/_layouts/15/Doc.aspx?sourcedoc=%7B876220AD-90EA-4EB5-8434-C1E5E5EB8DF8%7D&amp;file=Resource%20Management%20Examples.pptx&amp;action=edit&amp;mobileredirect=true" TargetMode="External"/><Relationship Id="rId4" Type="http://schemas.openxmlformats.org/officeDocument/2006/relationships/hyperlink" Target="https://www.bbc.co.uk/bitesize/guides/zwfcnbk/revision/1" TargetMode="External"/><Relationship Id="rId9" Type="http://schemas.openxmlformats.org/officeDocument/2006/relationships/hyperlink" Target="https://www.coolgeography.co.uk/gcsen/CRM_Water_Insecurity.php" TargetMode="External"/><Relationship Id="rId14" Type="http://schemas.openxmlformats.org/officeDocument/2006/relationships/hyperlink" Target="https://www.bbc.co.uk/bitesize/guides/zgx382p/revision/5" TargetMode="External"/><Relationship Id="rId22" Type="http://schemas.openxmlformats.org/officeDocument/2006/relationships/hyperlink" Target="https://thepetersfieldschool.sharepoint.com/:p:/r/sites/departments/Remote_learning/_layouts/15/Doc.aspx?sourcedoc=%7B4D31831F-8CC6-4694-9CDC-34BB8423BAF0%7D&amp;file=Resources%20KS.pptx&amp;action=edit&amp;mobileredirect=tr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D2481C-4E3E-0AF9-7852-7789F1D3E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096252"/>
              </p:ext>
            </p:extLst>
          </p:nvPr>
        </p:nvGraphicFramePr>
        <p:xfrm>
          <a:off x="247410" y="1995887"/>
          <a:ext cx="6476775" cy="588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2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Where are the areas of water surplus and deficit globally?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2"/>
                        </a:rPr>
                        <a:t>Where are the areas of water surplus and deficit?</a:t>
                      </a:r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3"/>
                        </a:rPr>
                        <a:t>Detailed info on areas of surplus and deficit 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What are the reasons for increasing water consumption?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4"/>
                        </a:rPr>
                        <a:t>Over view of reasons at the bottom of the page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5"/>
                        </a:rPr>
                        <a:t>Why is water use increasing globally?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030669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What factors effect water availability?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6"/>
                        </a:rPr>
                        <a:t>Overview of factors effecting water availability 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7"/>
                        </a:rPr>
                        <a:t>Detailed info on factors effecting water availability 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What are the impacts of water insecurity?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8"/>
                        </a:rPr>
                        <a:t>Overview of impacts of water insecurity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9"/>
                        </a:rPr>
                        <a:t>Detailed overview of the impacts of water insecurity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/>
                        <a:t>Know strategies to increase water supply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10"/>
                        </a:rPr>
                        <a:t>Example of ways to increase water supply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11"/>
                        </a:rPr>
                        <a:t>Can desalination solve our water crisis?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Know an example of a large scale water transfer scheme (Lesotho Highland Water Project)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12"/>
                        </a:rPr>
                        <a:t>Overview of the project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13"/>
                        </a:rPr>
                        <a:t>Video exploring the pros and cons of the project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Know strategies to make water use more sustainable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hlinkClick r:id="rId14"/>
                        </a:rPr>
                        <a:t>Examples of ways to make water supply more sustainable</a:t>
                      </a:r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hlinkClick r:id="rId15"/>
                        </a:rPr>
                        <a:t>Detailed overview of sustainable projects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Know an example of a local water scheme in and LIC or NEE to increase sustainable supplies of water</a:t>
                      </a:r>
                      <a:endParaRPr lang="en-GB" sz="105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hlinkClick r:id="rId16"/>
                        </a:rPr>
                        <a:t>Example of the Wakel River Basin Project</a:t>
                      </a:r>
                      <a:endParaRPr lang="en-GB" sz="1000" dirty="0"/>
                    </a:p>
                    <a:p>
                      <a:pPr algn="ctr"/>
                      <a:endParaRPr lang="en-GB" sz="1000" dirty="0"/>
                    </a:p>
                    <a:p>
                      <a:pPr algn="ctr"/>
                      <a:r>
                        <a:rPr lang="en-GB" sz="1000" dirty="0">
                          <a:hlinkClick r:id="rId17"/>
                        </a:rPr>
                        <a:t>Example of the </a:t>
                      </a:r>
                      <a:r>
                        <a:rPr lang="en-GB" sz="1000" dirty="0" err="1">
                          <a:hlinkClick r:id="rId17"/>
                        </a:rPr>
                        <a:t>Histosa</a:t>
                      </a:r>
                      <a:r>
                        <a:rPr lang="en-GB" sz="1000" dirty="0">
                          <a:hlinkClick r:id="rId17"/>
                        </a:rPr>
                        <a:t> Water Project</a:t>
                      </a:r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hlinkClick r:id="rId18"/>
                        </a:rPr>
                        <a:t>Extra example from </a:t>
                      </a:r>
                      <a:r>
                        <a:rPr lang="en-GB" sz="900" dirty="0" err="1">
                          <a:hlinkClick r:id="rId18"/>
                        </a:rPr>
                        <a:t>Mtumba</a:t>
                      </a:r>
                      <a:r>
                        <a:rPr lang="en-GB" sz="900" dirty="0">
                          <a:hlinkClick r:id="rId18"/>
                        </a:rPr>
                        <a:t> in Tanzania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Below are the key resources for Water Resources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759452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r>
                        <a:rPr lang="en-GB" sz="1200" b="0" dirty="0">
                          <a:hlinkClick r:id="rId19"/>
                        </a:rPr>
                        <a:t>Key examples from resources</a:t>
                      </a:r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r>
                        <a:rPr lang="en-GB" sz="1200" b="0" dirty="0">
                          <a:hlinkClick r:id="rId20"/>
                        </a:rPr>
                        <a:t>Resources key words</a:t>
                      </a:r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r>
                        <a:rPr lang="en-GB" sz="1200" b="0" dirty="0">
                          <a:hlinkClick r:id="rId21"/>
                        </a:rPr>
                        <a:t>Resource management revision</a:t>
                      </a:r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r>
                        <a:rPr lang="en-GB" sz="1200" b="0" dirty="0">
                          <a:hlinkClick r:id="rId22"/>
                        </a:rPr>
                        <a:t>Resources revision sheet</a:t>
                      </a:r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r>
                        <a:rPr lang="en-GB" sz="1200" b="0" dirty="0">
                          <a:hlinkClick r:id="rId23"/>
                        </a:rPr>
                        <a:t>Practice Paper</a:t>
                      </a:r>
                      <a:endParaRPr lang="en-GB" sz="1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9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460200"/>
                  </a:ext>
                </a:extLst>
              </a:tr>
            </a:tbl>
          </a:graphicData>
        </a:graphic>
      </p:graphicFrame>
      <p:pic>
        <p:nvPicPr>
          <p:cNvPr id="1026" name="Picture 2" descr="TPS-new-full-colour-on-white-logo-June-2016 | Bohunt Education Trust">
            <a:extLst>
              <a:ext uri="{FF2B5EF4-FFF2-40B4-BE49-F238E27FC236}">
                <a16:creationId xmlns:a16="http://schemas.microsoft.com/office/drawing/2014/main" id="{AE671742-4861-A46D-1D45-D1C35659B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15" y="122473"/>
            <a:ext cx="1255148" cy="88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7D527E-2080-F26F-52FB-70CF25440736}"/>
              </a:ext>
            </a:extLst>
          </p:cNvPr>
          <p:cNvSpPr txBox="1"/>
          <p:nvPr/>
        </p:nvSpPr>
        <p:spPr>
          <a:xfrm>
            <a:off x="2029523" y="178434"/>
            <a:ext cx="4694662" cy="95410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Geography</a:t>
            </a:r>
          </a:p>
          <a:p>
            <a:pPr algn="ctr"/>
            <a:r>
              <a:rPr lang="en-GB" sz="1600" dirty="0"/>
              <a:t>Personalised Learning Checklist</a:t>
            </a:r>
            <a:endParaRPr lang="en-GB" sz="1600" b="1" dirty="0"/>
          </a:p>
          <a:p>
            <a:pPr algn="ctr"/>
            <a:r>
              <a:rPr lang="en-GB" sz="2400" b="1" i="1" dirty="0">
                <a:solidFill>
                  <a:srgbClr val="0070C0"/>
                </a:solidFill>
              </a:rPr>
              <a:t>Water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A01A80-76CA-29C9-38E4-96A958FC030B}"/>
              </a:ext>
            </a:extLst>
          </p:cNvPr>
          <p:cNvSpPr txBox="1"/>
          <p:nvPr/>
        </p:nvSpPr>
        <p:spPr>
          <a:xfrm>
            <a:off x="212296" y="984060"/>
            <a:ext cx="6363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Name: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85B1FAA3-A9E8-1C7F-08B4-185C5E132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505833"/>
              </p:ext>
            </p:extLst>
          </p:nvPr>
        </p:nvGraphicFramePr>
        <p:xfrm>
          <a:off x="247410" y="1372504"/>
          <a:ext cx="3934296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4094">
                  <a:extLst>
                    <a:ext uri="{9D8B030D-6E8A-4147-A177-3AD203B41FA5}">
                      <a16:colId xmlns:a16="http://schemas.microsoft.com/office/drawing/2014/main" val="3934830928"/>
                    </a:ext>
                  </a:extLst>
                </a:gridCol>
                <a:gridCol w="2640202">
                  <a:extLst>
                    <a:ext uri="{9D8B030D-6E8A-4147-A177-3AD203B41FA5}">
                      <a16:colId xmlns:a16="http://schemas.microsoft.com/office/drawing/2014/main" val="3821006665"/>
                    </a:ext>
                  </a:extLst>
                </a:gridCol>
              </a:tblGrid>
              <a:tr h="236336">
                <a:tc>
                  <a:txBody>
                    <a:bodyPr/>
                    <a:lstStyle/>
                    <a:p>
                      <a:r>
                        <a:rPr lang="en-GB" sz="1200" b="1" dirty="0"/>
                        <a:t>Exam 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AQA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276392"/>
                  </a:ext>
                </a:extLst>
              </a:tr>
              <a:tr h="236336">
                <a:tc>
                  <a:txBody>
                    <a:bodyPr/>
                    <a:lstStyle/>
                    <a:p>
                      <a:r>
                        <a:rPr lang="en-GB" sz="1200" b="1" dirty="0"/>
                        <a:t>Topic/Module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Water Resources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998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38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247</Words>
  <Application>Microsoft Office PowerPoint</Application>
  <PresentationFormat>On-screen Show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The Petersfield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Ley</dc:creator>
  <cp:lastModifiedBy>Jonathan Ley</cp:lastModifiedBy>
  <cp:revision>12</cp:revision>
  <dcterms:created xsi:type="dcterms:W3CDTF">2023-02-20T13:56:06Z</dcterms:created>
  <dcterms:modified xsi:type="dcterms:W3CDTF">2023-03-30T10:37:17Z</dcterms:modified>
</cp:coreProperties>
</file>