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846" autoAdjust="0"/>
  </p:normalViewPr>
  <p:slideViewPr>
    <p:cSldViewPr snapToGrid="0">
      <p:cViewPr varScale="1">
        <p:scale>
          <a:sx n="92" d="100"/>
          <a:sy n="92" d="100"/>
        </p:scale>
        <p:origin x="12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F2101-3EF3-4CB8-925D-92EF64164139}" type="datetimeFigureOut">
              <a:rPr lang="en-GB" smtClean="0"/>
              <a:t>11/12/2023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C55704-0131-4D24-B1BE-C23DE254D637}" type="slidenum">
              <a:rPr lang="en-GB" smtClean="0"/>
              <a:t>‹#›</a:t>
            </a:fld>
            <a:endParaRPr lang="en-GB"/>
          </a:p>
        </p:txBody>
      </p:sp>
    </p:spTree>
    <p:extLst>
      <p:ext uri="{BB962C8B-B14F-4D97-AF65-F5344CB8AC3E}">
        <p14:creationId xmlns:p14="http://schemas.microsoft.com/office/powerpoint/2010/main" val="3625745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DC55704-0131-4D24-B1BE-C23DE254D637}" type="slidenum">
              <a:rPr lang="en-GB" smtClean="0"/>
              <a:t>1</a:t>
            </a:fld>
            <a:endParaRPr lang="en-GB"/>
          </a:p>
        </p:txBody>
      </p:sp>
    </p:spTree>
    <p:extLst>
      <p:ext uri="{BB962C8B-B14F-4D97-AF65-F5344CB8AC3E}">
        <p14:creationId xmlns:p14="http://schemas.microsoft.com/office/powerpoint/2010/main" val="303643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DC55704-0131-4D24-B1BE-C23DE254D637}" type="slidenum">
              <a:rPr lang="en-GB" smtClean="0"/>
              <a:t>2</a:t>
            </a:fld>
            <a:endParaRPr lang="en-GB"/>
          </a:p>
        </p:txBody>
      </p:sp>
    </p:spTree>
    <p:extLst>
      <p:ext uri="{BB962C8B-B14F-4D97-AF65-F5344CB8AC3E}">
        <p14:creationId xmlns:p14="http://schemas.microsoft.com/office/powerpoint/2010/main" val="43476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F6866-C8BD-43A4-9A5D-264B90F9E4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6CA4D98-FBEB-4EB3-9F8E-16EDBC55E7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DCC3298-6F20-44EF-AC55-54B5318F07B9}"/>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17D4D69E-1250-49A4-8018-3203360AA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964E38-68AC-453F-B5AC-5928D28C9F29}"/>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211146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281D0-27B5-49AB-8017-7EE4D517B9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3D4F74-B3E6-4D3F-82ED-111FF03541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F5FB51-83E1-4FDF-B8FC-846F122D22AE}"/>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DC8C4D0A-1F54-4835-93C3-01671A64DB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7976A2-E9B0-41E4-B66C-2E496F08E708}"/>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687043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6124A2-8F08-45B9-A547-FA21C4B7DF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C28C05-F8A9-4247-AE34-CEF8BE58E9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607054-8542-4F1F-979E-D58AFAF13D69}"/>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8997D87E-F099-415A-B975-3937F49511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B05E8C-21C0-49F7-82B8-808237BC56DC}"/>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1446994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B1F66-35F9-43DC-AA35-0DB5526DB1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1F4A43-02F1-4D8F-BF5D-905BFC6A5A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4B80C2-110E-4C4D-AA03-DC0A2EDEF19D}"/>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5B15BC6A-168E-4818-A82A-7F017FBE2A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DA15FD-80FC-489C-83BA-99A3FA65FBA7}"/>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1502088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13591-8962-4AF0-A9D8-2F27CBB1F0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F4D0EA-1C9A-4C6C-A3FB-463BC35F86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A7BDAB-D5DA-4FD7-9805-C601A49CEC2F}"/>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72FC3C01-E61F-4B69-AA51-B88CBB85B0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BD9255-6DFC-4614-A784-16B8E86863FC}"/>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2497216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20854-84CE-4C35-9C54-939B6DCE84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475DF5-19C7-4597-9A71-2DD52D9B7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E33FEF-B6D3-4421-A8C2-BEA4910900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1F460D6-B5A4-49A6-8734-75FA42E590FE}"/>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6" name="Footer Placeholder 5">
            <a:extLst>
              <a:ext uri="{FF2B5EF4-FFF2-40B4-BE49-F238E27FC236}">
                <a16:creationId xmlns:a16="http://schemas.microsoft.com/office/drawing/2014/main" id="{DE7EC4AE-9AD2-48E1-BEB8-1D1B27F1F2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D74EFC-7649-403E-8C67-67D0B918299C}"/>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123139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22136-9D93-4EDD-8E8D-68782764AE6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BA28AC-3ADF-4BD6-B0F9-D86CA70ED3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89188D-FE0D-46DA-A289-99ADD1CF82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DDD27A5-866C-412A-94FA-FA140C9677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97F0DB-C53B-4076-BB8B-2DB657D9D5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810CF94-07CE-4C2F-87B8-F8196AF6C2C5}"/>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8" name="Footer Placeholder 7">
            <a:extLst>
              <a:ext uri="{FF2B5EF4-FFF2-40B4-BE49-F238E27FC236}">
                <a16:creationId xmlns:a16="http://schemas.microsoft.com/office/drawing/2014/main" id="{227C6E3F-EDDE-4965-AF60-1D86E1389A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806313-5F5F-4362-8744-6AEE35FFD2EA}"/>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395974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B0C26-8C7D-49DB-81B0-A4636E36B80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473F99-7F60-40C3-AAFF-D2A14317C558}"/>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4" name="Footer Placeholder 3">
            <a:extLst>
              <a:ext uri="{FF2B5EF4-FFF2-40B4-BE49-F238E27FC236}">
                <a16:creationId xmlns:a16="http://schemas.microsoft.com/office/drawing/2014/main" id="{DE2ACC5E-541D-4CB1-BB3B-C53F0E15EE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CFDBE0-ED3C-45C1-B7D3-AF3E677C20F6}"/>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3677767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BE52F2-A069-424B-AD3F-3F4A733BC063}"/>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3" name="Footer Placeholder 2">
            <a:extLst>
              <a:ext uri="{FF2B5EF4-FFF2-40B4-BE49-F238E27FC236}">
                <a16:creationId xmlns:a16="http://schemas.microsoft.com/office/drawing/2014/main" id="{EDCB1833-4BF2-4E47-929D-92085EEB97F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11A0EC-C0AF-47C0-A3CF-9ACC4F22C0EF}"/>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121620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1CD14-F0D1-46E4-8ECD-F825ADD2DD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05928CE-87FA-426C-8707-C6EEFF561E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186903-0410-4867-A5ED-081A12E442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66CB8B-A4B2-49DC-9188-177AE48F9FD7}"/>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6" name="Footer Placeholder 5">
            <a:extLst>
              <a:ext uri="{FF2B5EF4-FFF2-40B4-BE49-F238E27FC236}">
                <a16:creationId xmlns:a16="http://schemas.microsoft.com/office/drawing/2014/main" id="{5B483C73-58A3-4C1C-B12B-68D1CB5849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70E530-4DBD-4926-83F0-76A125426FE7}"/>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2209837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9205D-A1DC-4E47-96F2-93CF66D379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A65550-1B3D-4819-BFE4-D48AB5D13A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40AEA7-0163-4B5C-8262-A19E7047A0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3AD5C0-3187-42C9-A0D8-F81ED56ACF94}"/>
              </a:ext>
            </a:extLst>
          </p:cNvPr>
          <p:cNvSpPr>
            <a:spLocks noGrp="1"/>
          </p:cNvSpPr>
          <p:nvPr>
            <p:ph type="dt" sz="half" idx="10"/>
          </p:nvPr>
        </p:nvSpPr>
        <p:spPr/>
        <p:txBody>
          <a:bodyPr/>
          <a:lstStyle/>
          <a:p>
            <a:fld id="{0290E318-0D61-440C-B06D-69CF2FBBEBF4}" type="datetimeFigureOut">
              <a:rPr lang="en-GB" smtClean="0"/>
              <a:t>11/12/2023</a:t>
            </a:fld>
            <a:endParaRPr lang="en-GB"/>
          </a:p>
        </p:txBody>
      </p:sp>
      <p:sp>
        <p:nvSpPr>
          <p:cNvPr id="6" name="Footer Placeholder 5">
            <a:extLst>
              <a:ext uri="{FF2B5EF4-FFF2-40B4-BE49-F238E27FC236}">
                <a16:creationId xmlns:a16="http://schemas.microsoft.com/office/drawing/2014/main" id="{20452C18-1407-4102-8674-10C71432A3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D6628A-C307-4391-8C36-C7831FF6D6E7}"/>
              </a:ext>
            </a:extLst>
          </p:cNvPr>
          <p:cNvSpPr>
            <a:spLocks noGrp="1"/>
          </p:cNvSpPr>
          <p:nvPr>
            <p:ph type="sldNum" sz="quarter" idx="12"/>
          </p:nvPr>
        </p:nvSpPr>
        <p:spPr/>
        <p:txBody>
          <a:bodyPr/>
          <a:lstStyle/>
          <a:p>
            <a:fld id="{C12D189F-F4C9-45C4-930C-D58BEA4088EE}" type="slidenum">
              <a:rPr lang="en-GB" smtClean="0"/>
              <a:t>‹#›</a:t>
            </a:fld>
            <a:endParaRPr lang="en-GB"/>
          </a:p>
        </p:txBody>
      </p:sp>
    </p:spTree>
    <p:extLst>
      <p:ext uri="{BB962C8B-B14F-4D97-AF65-F5344CB8AC3E}">
        <p14:creationId xmlns:p14="http://schemas.microsoft.com/office/powerpoint/2010/main" val="2126266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A3E413-CD5D-45B0-A9C1-376D334446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A52D597-D094-41B6-8438-389A1949EF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373842-3DEB-464D-91A2-5E89046590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90E318-0D61-440C-B06D-69CF2FBBEBF4}" type="datetimeFigureOut">
              <a:rPr lang="en-GB" smtClean="0"/>
              <a:t>11/12/2023</a:t>
            </a:fld>
            <a:endParaRPr lang="en-GB"/>
          </a:p>
        </p:txBody>
      </p:sp>
      <p:sp>
        <p:nvSpPr>
          <p:cNvPr id="5" name="Footer Placeholder 4">
            <a:extLst>
              <a:ext uri="{FF2B5EF4-FFF2-40B4-BE49-F238E27FC236}">
                <a16:creationId xmlns:a16="http://schemas.microsoft.com/office/drawing/2014/main" id="{96128D03-6F6A-4F1D-BFF2-37C8F25069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E42E512-D250-4D44-829A-FBBA93A9E7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2D189F-F4C9-45C4-930C-D58BEA4088EE}" type="slidenum">
              <a:rPr lang="en-GB" smtClean="0"/>
              <a:t>‹#›</a:t>
            </a:fld>
            <a:endParaRPr lang="en-GB"/>
          </a:p>
        </p:txBody>
      </p:sp>
    </p:spTree>
    <p:extLst>
      <p:ext uri="{BB962C8B-B14F-4D97-AF65-F5344CB8AC3E}">
        <p14:creationId xmlns:p14="http://schemas.microsoft.com/office/powerpoint/2010/main" val="3657216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82683764-EB6F-D34F-8A82-4E1735DB972F}"/>
              </a:ext>
            </a:extLst>
          </p:cNvPr>
          <p:cNvGraphicFramePr>
            <a:graphicFrameLocks noGrp="1"/>
          </p:cNvGraphicFramePr>
          <p:nvPr>
            <p:ph idx="1"/>
            <p:extLst>
              <p:ext uri="{D42A27DB-BD31-4B8C-83A1-F6EECF244321}">
                <p14:modId xmlns:p14="http://schemas.microsoft.com/office/powerpoint/2010/main" val="3116100633"/>
              </p:ext>
            </p:extLst>
          </p:nvPr>
        </p:nvGraphicFramePr>
        <p:xfrm>
          <a:off x="41065" y="304800"/>
          <a:ext cx="4866496" cy="6525246"/>
        </p:xfrm>
        <a:graphic>
          <a:graphicData uri="http://schemas.openxmlformats.org/drawingml/2006/table">
            <a:tbl>
              <a:tblPr firstRow="1" bandRow="1">
                <a:tableStyleId>{7E9639D4-E3E2-4D34-9284-5A2195B3D0D7}</a:tableStyleId>
              </a:tblPr>
              <a:tblGrid>
                <a:gridCol w="1153132">
                  <a:extLst>
                    <a:ext uri="{9D8B030D-6E8A-4147-A177-3AD203B41FA5}">
                      <a16:colId xmlns:a16="http://schemas.microsoft.com/office/drawing/2014/main" val="1832158348"/>
                    </a:ext>
                  </a:extLst>
                </a:gridCol>
                <a:gridCol w="3713364">
                  <a:extLst>
                    <a:ext uri="{9D8B030D-6E8A-4147-A177-3AD203B41FA5}">
                      <a16:colId xmlns:a16="http://schemas.microsoft.com/office/drawing/2014/main" val="1497377693"/>
                    </a:ext>
                  </a:extLst>
                </a:gridCol>
              </a:tblGrid>
              <a:tr h="260493">
                <a:tc gridSpan="2">
                  <a:txBody>
                    <a:bodyPr/>
                    <a:lstStyle/>
                    <a:p>
                      <a:pPr algn="l"/>
                      <a:r>
                        <a:rPr lang="en-GB" sz="1100" dirty="0"/>
                        <a:t>Media Literacy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marL="0" marR="0" marT="0" marB="0" horzOverflow="overflow"/>
                </a:tc>
                <a:extLst>
                  <a:ext uri="{0D108BD9-81ED-4DB2-BD59-A6C34878D82A}">
                    <a16:rowId xmlns:a16="http://schemas.microsoft.com/office/drawing/2014/main" val="1154263132"/>
                  </a:ext>
                </a:extLst>
              </a:tr>
              <a:tr h="384314">
                <a:tc>
                  <a:txBody>
                    <a:bodyPr/>
                    <a:lstStyle/>
                    <a:p>
                      <a:pPr marL="0" marR="0" lvl="0" indent="0" algn="l" rtl="0">
                        <a:lnSpc>
                          <a:spcPct val="115000"/>
                        </a:lnSpc>
                        <a:spcBef>
                          <a:spcPts val="0"/>
                        </a:spcBef>
                        <a:spcAft>
                          <a:spcPts val="0"/>
                        </a:spcAft>
                        <a:buNone/>
                      </a:pPr>
                      <a:r>
                        <a:rPr lang="en" sz="1100" b="1">
                          <a:sym typeface="Calibri"/>
                        </a:rPr>
                        <a:t>1. Media</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100" dirty="0">
                          <a:solidFill>
                            <a:schemeClr val="dk1"/>
                          </a:solidFill>
                          <a:sym typeface="Calibri"/>
                        </a:rPr>
                        <a:t>The main means of mass communication (broadcasting, publishing, and the Internet) regarded collectively.</a:t>
                      </a:r>
                      <a:endParaRPr sz="1100" dirty="0">
                        <a:solidFill>
                          <a:schemeClr val="dk1"/>
                        </a:solidFill>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738022"/>
                  </a:ext>
                </a:extLst>
              </a:tr>
              <a:tr h="433325">
                <a:tc>
                  <a:txBody>
                    <a:bodyPr/>
                    <a:lstStyle/>
                    <a:p>
                      <a:pPr marL="0" marR="0" lvl="0" indent="0" algn="l" rtl="0">
                        <a:lnSpc>
                          <a:spcPct val="115000"/>
                        </a:lnSpc>
                        <a:spcBef>
                          <a:spcPts val="0"/>
                        </a:spcBef>
                        <a:spcAft>
                          <a:spcPts val="0"/>
                        </a:spcAft>
                        <a:buClr>
                          <a:srgbClr val="000000"/>
                        </a:buClr>
                        <a:buSzPts val="850"/>
                        <a:buFont typeface="Calibri"/>
                        <a:buNone/>
                      </a:pPr>
                      <a:r>
                        <a:rPr lang="en" sz="1100" b="1" dirty="0">
                          <a:sym typeface="Calibri"/>
                        </a:rPr>
                        <a:t>2. </a:t>
                      </a:r>
                      <a:r>
                        <a:rPr lang="en" sz="1100" b="1" u="none" strike="noStrike" cap="none" dirty="0">
                          <a:sym typeface="Calibri"/>
                        </a:rPr>
                        <a:t>Misinformation</a:t>
                      </a:r>
                      <a:endParaRPr sz="1100" b="1"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850"/>
                        <a:buFont typeface="Calibri"/>
                        <a:buNone/>
                      </a:pPr>
                      <a:r>
                        <a:rPr lang="en" sz="1100" dirty="0">
                          <a:solidFill>
                            <a:schemeClr val="dk1"/>
                          </a:solidFill>
                          <a:sym typeface="Calibri"/>
                        </a:rPr>
                        <a:t>Incorrect or misleading information, but it has </a:t>
                      </a:r>
                      <a:r>
                        <a:rPr lang="en" sz="1100" b="1" dirty="0">
                          <a:solidFill>
                            <a:schemeClr val="dk1"/>
                          </a:solidFill>
                          <a:sym typeface="Calibri"/>
                        </a:rPr>
                        <a:t>not </a:t>
                      </a:r>
                      <a:r>
                        <a:rPr lang="en" sz="1100" dirty="0">
                          <a:solidFill>
                            <a:schemeClr val="dk1"/>
                          </a:solidFill>
                          <a:sym typeface="Calibri"/>
                        </a:rPr>
                        <a:t>been created to cause harm. </a:t>
                      </a:r>
                      <a:endParaRPr sz="1100" u="none" strike="noStrike" cap="none" dirty="0"/>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530813"/>
                  </a:ext>
                </a:extLst>
              </a:tr>
              <a:tr h="505662">
                <a:tc>
                  <a:txBody>
                    <a:bodyPr/>
                    <a:lstStyle/>
                    <a:p>
                      <a:pPr marL="0" marR="0" lvl="0" indent="0" algn="l" rtl="0">
                        <a:lnSpc>
                          <a:spcPct val="115000"/>
                        </a:lnSpc>
                        <a:spcBef>
                          <a:spcPts val="0"/>
                        </a:spcBef>
                        <a:spcAft>
                          <a:spcPts val="0"/>
                        </a:spcAft>
                        <a:buClr>
                          <a:srgbClr val="000000"/>
                        </a:buClr>
                        <a:buSzPts val="800"/>
                        <a:buFont typeface="Arial"/>
                        <a:buNone/>
                      </a:pPr>
                      <a:r>
                        <a:rPr lang="en" sz="1100" b="1">
                          <a:sym typeface="Calibri"/>
                        </a:rPr>
                        <a:t>3. </a:t>
                      </a:r>
                      <a:r>
                        <a:rPr lang="en" sz="1100" b="1" u="none" strike="noStrike" cap="none">
                          <a:sym typeface="Calibri"/>
                        </a:rPr>
                        <a:t> Disinformation</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850"/>
                        <a:buFont typeface="Calibri"/>
                        <a:buNone/>
                      </a:pPr>
                      <a:r>
                        <a:rPr lang="en" sz="1100">
                          <a:solidFill>
                            <a:schemeClr val="dk1"/>
                          </a:solidFill>
                          <a:sym typeface="Calibri"/>
                        </a:rPr>
                        <a:t>Information that is false and deliberately created to cause harm. It can be hard to identify the intent behind the information. </a:t>
                      </a:r>
                      <a:endParaRPr sz="1100" u="none" strike="noStrike" cap="none"/>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5202584"/>
                  </a:ext>
                </a:extLst>
              </a:tr>
              <a:tr h="896734">
                <a:tc>
                  <a:txBody>
                    <a:bodyPr/>
                    <a:lstStyle/>
                    <a:p>
                      <a:pPr marL="0" marR="0" lvl="0" indent="0" algn="l" rtl="0">
                        <a:lnSpc>
                          <a:spcPct val="115000"/>
                        </a:lnSpc>
                        <a:spcBef>
                          <a:spcPts val="0"/>
                        </a:spcBef>
                        <a:spcAft>
                          <a:spcPts val="0"/>
                        </a:spcAft>
                        <a:buNone/>
                      </a:pPr>
                      <a:r>
                        <a:rPr lang="en" sz="1100" b="1">
                          <a:sym typeface="Calibri"/>
                        </a:rPr>
                        <a:t>4. Bias</a:t>
                      </a:r>
                      <a:endParaRPr sz="1100" b="1">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100" dirty="0">
                          <a:solidFill>
                            <a:schemeClr val="dk1"/>
                          </a:solidFill>
                          <a:sym typeface="Calibri"/>
                        </a:rPr>
                        <a:t>Having a view that distorts your ability to fairly weigh the evidence and prevents you from reaching a fair or accurate judgment. Indicators of bias include: selective wording, choice of photo, use of names and titles, omitting facts, placement of article.</a:t>
                      </a:r>
                      <a:endParaRPr sz="1100" dirty="0">
                        <a:solidFill>
                          <a:schemeClr val="dk1"/>
                        </a:solidFill>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8936913"/>
                  </a:ext>
                </a:extLst>
              </a:tr>
              <a:tr h="433325">
                <a:tc>
                  <a:txBody>
                    <a:bodyPr/>
                    <a:lstStyle/>
                    <a:p>
                      <a:pPr marL="0" marR="0" lvl="0" indent="0" algn="l" rtl="0">
                        <a:lnSpc>
                          <a:spcPct val="115000"/>
                        </a:lnSpc>
                        <a:spcBef>
                          <a:spcPts val="0"/>
                        </a:spcBef>
                        <a:spcAft>
                          <a:spcPts val="0"/>
                        </a:spcAft>
                        <a:buClr>
                          <a:srgbClr val="000000"/>
                        </a:buClr>
                        <a:buSzPts val="800"/>
                        <a:buFont typeface="Arial"/>
                        <a:buNone/>
                      </a:pPr>
                      <a:r>
                        <a:rPr lang="en" sz="1100" b="1">
                          <a:sym typeface="Calibri"/>
                        </a:rPr>
                        <a:t>5. Manipulation</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dirty="0">
                          <a:sym typeface="Calibri"/>
                        </a:rPr>
                        <a:t>Any attempt to sway someone’s emotions to get them to act or feel a certain way. </a:t>
                      </a:r>
                      <a:endParaRPr sz="1100"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7542229"/>
                  </a:ext>
                </a:extLst>
              </a:tr>
              <a:tr h="512420">
                <a:tc>
                  <a:txBody>
                    <a:bodyPr/>
                    <a:lstStyle/>
                    <a:p>
                      <a:pPr marL="0" marR="0" lvl="0" indent="0" algn="l" rtl="0">
                        <a:lnSpc>
                          <a:spcPct val="115000"/>
                        </a:lnSpc>
                        <a:spcBef>
                          <a:spcPts val="0"/>
                        </a:spcBef>
                        <a:spcAft>
                          <a:spcPts val="0"/>
                        </a:spcAft>
                        <a:buClr>
                          <a:srgbClr val="000000"/>
                        </a:buClr>
                        <a:buSzPts val="800"/>
                        <a:buFont typeface="Arial"/>
                        <a:buNone/>
                      </a:pPr>
                      <a:r>
                        <a:rPr lang="en" sz="1100" b="1">
                          <a:sym typeface="Calibri"/>
                        </a:rPr>
                        <a:t>6. </a:t>
                      </a:r>
                      <a:r>
                        <a:rPr lang="en" sz="1100" b="1" u="none" strike="noStrike" cap="none">
                          <a:sym typeface="Calibri"/>
                        </a:rPr>
                        <a:t>Satire</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a:sym typeface="Calibri"/>
                        </a:rPr>
                        <a:t>Using humour, irony, exaggeration, or ridicule to expose and criticise people’s wrongdoings, particularly in the context of politics.</a:t>
                      </a:r>
                      <a:endParaRPr sz="1100"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4328150"/>
                  </a:ext>
                </a:extLst>
              </a:tr>
              <a:tr h="768628">
                <a:tc>
                  <a:txBody>
                    <a:bodyPr/>
                    <a:lstStyle/>
                    <a:p>
                      <a:pPr marL="0" marR="0" lvl="0" indent="0" algn="l" rtl="0">
                        <a:lnSpc>
                          <a:spcPct val="115000"/>
                        </a:lnSpc>
                        <a:spcBef>
                          <a:spcPts val="0"/>
                        </a:spcBef>
                        <a:spcAft>
                          <a:spcPts val="0"/>
                        </a:spcAft>
                        <a:buClr>
                          <a:srgbClr val="000000"/>
                        </a:buClr>
                        <a:buSzPts val="800"/>
                        <a:buFont typeface="Arial"/>
                        <a:buNone/>
                      </a:pPr>
                      <a:r>
                        <a:rPr lang="en" sz="1100" b="1">
                          <a:sym typeface="Calibri"/>
                        </a:rPr>
                        <a:t>7. </a:t>
                      </a:r>
                      <a:r>
                        <a:rPr lang="en" sz="1100" b="1" u="none" strike="noStrike" cap="none">
                          <a:sym typeface="Calibri"/>
                        </a:rPr>
                        <a:t>Propagan</a:t>
                      </a:r>
                      <a:r>
                        <a:rPr lang="en" sz="1100" b="1">
                          <a:sym typeface="Calibri"/>
                        </a:rPr>
                        <a:t>da</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dirty="0">
                          <a:sym typeface="Calibri"/>
                        </a:rPr>
                        <a:t>Information that mixes fact with illogical or unproven conclusions, often uses exaggeration, clearly supports a government or other organisation, and creators are unnamed and do not publicly correct errors. </a:t>
                      </a:r>
                      <a:endParaRPr sz="1100"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5981017"/>
                  </a:ext>
                </a:extLst>
              </a:tr>
              <a:tr h="512420">
                <a:tc>
                  <a:txBody>
                    <a:bodyPr/>
                    <a:lstStyle/>
                    <a:p>
                      <a:pPr marL="0" marR="0" lvl="0" indent="0" algn="l" rtl="0">
                        <a:lnSpc>
                          <a:spcPct val="115000"/>
                        </a:lnSpc>
                        <a:spcBef>
                          <a:spcPts val="0"/>
                        </a:spcBef>
                        <a:spcAft>
                          <a:spcPts val="0"/>
                        </a:spcAft>
                        <a:buClr>
                          <a:srgbClr val="000000"/>
                        </a:buClr>
                        <a:buSzPts val="800"/>
                        <a:buFont typeface="Arial"/>
                        <a:buNone/>
                      </a:pPr>
                      <a:r>
                        <a:rPr lang="en" sz="1100" b="1">
                          <a:sym typeface="Calibri"/>
                        </a:rPr>
                        <a:t>8. </a:t>
                      </a:r>
                      <a:r>
                        <a:rPr lang="en" sz="1100" b="1" u="none" strike="noStrike" cap="none">
                          <a:sym typeface="Calibri"/>
                        </a:rPr>
                        <a:t>Censorship</a:t>
                      </a:r>
                      <a:endParaRPr sz="1100" b="1"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a:sym typeface="Calibri"/>
                        </a:rPr>
                        <a:t>Preventing a certain view from being seen; when things are removed/hidden if they say something you do not want people to see/hear/read.</a:t>
                      </a:r>
                      <a:endParaRPr sz="1100" u="none" strike="noStrike" cap="none">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544045"/>
                  </a:ext>
                </a:extLst>
              </a:tr>
              <a:tr h="433325">
                <a:tc>
                  <a:txBody>
                    <a:bodyPr/>
                    <a:lstStyle/>
                    <a:p>
                      <a:pPr marL="0" marR="0" lvl="0" indent="0" algn="l" rtl="0">
                        <a:lnSpc>
                          <a:spcPct val="115000"/>
                        </a:lnSpc>
                        <a:spcBef>
                          <a:spcPts val="0"/>
                        </a:spcBef>
                        <a:spcAft>
                          <a:spcPts val="0"/>
                        </a:spcAft>
                        <a:buClr>
                          <a:srgbClr val="000000"/>
                        </a:buClr>
                        <a:buSzPts val="800"/>
                        <a:buFont typeface="Arial"/>
                        <a:buNone/>
                      </a:pPr>
                      <a:r>
                        <a:rPr lang="en" sz="1100" b="1" dirty="0">
                          <a:sym typeface="Calibri"/>
                        </a:rPr>
                        <a:t>9. </a:t>
                      </a:r>
                      <a:r>
                        <a:rPr lang="en" sz="1100" b="1" u="none" strike="noStrike" cap="none" dirty="0">
                          <a:sym typeface="Calibri"/>
                        </a:rPr>
                        <a:t>Ethos</a:t>
                      </a:r>
                      <a:endParaRPr sz="1100" b="1"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100" b="0" dirty="0">
                          <a:sym typeface="Calibri"/>
                        </a:rPr>
                        <a:t>C</a:t>
                      </a:r>
                      <a:r>
                        <a:rPr lang="en" sz="1100" dirty="0">
                          <a:sym typeface="Calibri"/>
                        </a:rPr>
                        <a:t>redibility and ethics </a:t>
                      </a:r>
                      <a:endParaRPr sz="1100" dirty="0">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8320014"/>
                  </a:ext>
                </a:extLst>
              </a:tr>
              <a:tr h="337108">
                <a:tc>
                  <a:txBody>
                    <a:bodyPr/>
                    <a:lstStyle/>
                    <a:p>
                      <a:pPr marL="0" marR="0" lvl="0" indent="0" algn="l" rtl="0">
                        <a:lnSpc>
                          <a:spcPct val="115000"/>
                        </a:lnSpc>
                        <a:spcBef>
                          <a:spcPts val="0"/>
                        </a:spcBef>
                        <a:spcAft>
                          <a:spcPts val="0"/>
                        </a:spcAft>
                        <a:buClr>
                          <a:srgbClr val="000000"/>
                        </a:buClr>
                        <a:buSzPts val="800"/>
                        <a:buFont typeface="Arial"/>
                        <a:buNone/>
                      </a:pPr>
                      <a:r>
                        <a:rPr lang="en-US" sz="1100" b="1" u="none" strike="noStrike" cap="none" dirty="0">
                          <a:latin typeface="Calibri"/>
                          <a:ea typeface="Calibri"/>
                          <a:cs typeface="Calibri"/>
                          <a:sym typeface="Calibri"/>
                        </a:rPr>
                        <a:t>10. Pathos</a:t>
                      </a:r>
                      <a:endParaRPr sz="1100" b="1"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100" dirty="0">
                          <a:sym typeface="Calibri"/>
                        </a:rPr>
                        <a:t>Emotions and feelings</a:t>
                      </a:r>
                    </a:p>
                    <a:p>
                      <a:pPr marL="0" marR="0" lvl="0" indent="0" algn="l" rtl="0">
                        <a:lnSpc>
                          <a:spcPct val="100000"/>
                        </a:lnSpc>
                        <a:spcBef>
                          <a:spcPts val="0"/>
                        </a:spcBef>
                        <a:spcAft>
                          <a:spcPts val="0"/>
                        </a:spcAft>
                        <a:buClr>
                          <a:srgbClr val="000000"/>
                        </a:buClr>
                        <a:buSzPts val="1400"/>
                        <a:buFont typeface="Arial"/>
                        <a:buNone/>
                      </a:pPr>
                      <a:endParaRPr sz="1100"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9486880"/>
                  </a:ext>
                </a:extLst>
              </a:tr>
              <a:tr h="319526">
                <a:tc>
                  <a:txBody>
                    <a:bodyPr/>
                    <a:lstStyle/>
                    <a:p>
                      <a:pPr marL="0" marR="0" lvl="0" indent="0" algn="l" rtl="0">
                        <a:lnSpc>
                          <a:spcPct val="115000"/>
                        </a:lnSpc>
                        <a:spcBef>
                          <a:spcPts val="0"/>
                        </a:spcBef>
                        <a:spcAft>
                          <a:spcPts val="0"/>
                        </a:spcAft>
                        <a:buClr>
                          <a:srgbClr val="000000"/>
                        </a:buClr>
                        <a:buSzPts val="800"/>
                        <a:buFont typeface="Arial"/>
                        <a:buNone/>
                      </a:pPr>
                      <a:r>
                        <a:rPr lang="en-US" sz="1100" b="1" u="none" strike="noStrike" cap="none" dirty="0">
                          <a:latin typeface="Calibri"/>
                          <a:ea typeface="Calibri"/>
                          <a:cs typeface="Calibri"/>
                          <a:sym typeface="Calibri"/>
                        </a:rPr>
                        <a:t>11. Logos</a:t>
                      </a:r>
                      <a:endParaRPr sz="1100" b="1"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dirty="0">
                          <a:sym typeface="Calibri"/>
                        </a:rPr>
                        <a:t>Logic and reason </a:t>
                      </a:r>
                      <a:endParaRPr sz="1100"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6732963"/>
                  </a:ext>
                </a:extLst>
              </a:tr>
              <a:tr h="727966">
                <a:tc>
                  <a:txBody>
                    <a:bodyPr/>
                    <a:lstStyle/>
                    <a:p>
                      <a:pPr marL="0" marR="0" lvl="0" indent="0" algn="l" rtl="0">
                        <a:lnSpc>
                          <a:spcPct val="115000"/>
                        </a:lnSpc>
                        <a:spcBef>
                          <a:spcPts val="0"/>
                        </a:spcBef>
                        <a:spcAft>
                          <a:spcPts val="0"/>
                        </a:spcAft>
                        <a:buClr>
                          <a:srgbClr val="000000"/>
                        </a:buClr>
                        <a:buSzPts val="800"/>
                        <a:buFont typeface="Arial"/>
                        <a:buNone/>
                      </a:pPr>
                      <a:r>
                        <a:rPr lang="en" sz="1100" b="1" dirty="0">
                          <a:sym typeface="Calibri"/>
                        </a:rPr>
                        <a:t>12. </a:t>
                      </a:r>
                      <a:r>
                        <a:rPr lang="en" sz="1100" b="1" u="none" strike="noStrike" cap="none" dirty="0">
                          <a:sym typeface="Calibri"/>
                        </a:rPr>
                        <a:t>Persuasive Devices (</a:t>
                      </a:r>
                      <a:r>
                        <a:rPr lang="en" sz="1100" b="1" dirty="0">
                          <a:sym typeface="Calibri"/>
                        </a:rPr>
                        <a:t>DAFOREST)</a:t>
                      </a:r>
                      <a:endParaRPr sz="1100" b="1"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100" dirty="0">
                          <a:sym typeface="Calibri"/>
                        </a:rPr>
                        <a:t>D: direct address, A: alliteration, F: facts, O: opinions, R: repetition, E: emotive language, S: statistics, T: triples (rule of three) </a:t>
                      </a:r>
                      <a:endParaRPr sz="1100" u="none" strike="noStrike" cap="none" dirty="0">
                        <a:latin typeface="Calibri"/>
                        <a:ea typeface="Calibri"/>
                        <a:cs typeface="Calibri"/>
                        <a:sym typeface="Calibri"/>
                      </a:endParaRPr>
                    </a:p>
                  </a:txBody>
                  <a:tcPr marL="74300" marR="7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9687379"/>
                  </a:ext>
                </a:extLst>
              </a:tr>
            </a:tbl>
          </a:graphicData>
        </a:graphic>
      </p:graphicFrame>
      <p:graphicFrame>
        <p:nvGraphicFramePr>
          <p:cNvPr id="8" name="Table 7">
            <a:extLst>
              <a:ext uri="{FF2B5EF4-FFF2-40B4-BE49-F238E27FC236}">
                <a16:creationId xmlns:a16="http://schemas.microsoft.com/office/drawing/2014/main" id="{87B711CE-0964-4C7F-8B72-AD3FB766E06A}"/>
              </a:ext>
            </a:extLst>
          </p:cNvPr>
          <p:cNvGraphicFramePr>
            <a:graphicFrameLocks noGrp="1"/>
          </p:cNvGraphicFramePr>
          <p:nvPr>
            <p:extLst>
              <p:ext uri="{D42A27DB-BD31-4B8C-83A1-F6EECF244321}">
                <p14:modId xmlns:p14="http://schemas.microsoft.com/office/powerpoint/2010/main" val="4151355864"/>
              </p:ext>
            </p:extLst>
          </p:nvPr>
        </p:nvGraphicFramePr>
        <p:xfrm>
          <a:off x="-19050" y="0"/>
          <a:ext cx="12209291" cy="260650"/>
        </p:xfrm>
        <a:graphic>
          <a:graphicData uri="http://schemas.openxmlformats.org/drawingml/2006/table">
            <a:tbl>
              <a:tblPr firstRow="1" bandRow="1">
                <a:tableStyleId>{7E9639D4-E3E2-4D34-9284-5A2195B3D0D7}</a:tableStyleId>
              </a:tblPr>
              <a:tblGrid>
                <a:gridCol w="12209291">
                  <a:extLst>
                    <a:ext uri="{9D8B030D-6E8A-4147-A177-3AD203B41FA5}">
                      <a16:colId xmlns:a16="http://schemas.microsoft.com/office/drawing/2014/main" val="3578470599"/>
                    </a:ext>
                  </a:extLst>
                </a:gridCol>
              </a:tblGrid>
              <a:tr h="260650">
                <a:tc>
                  <a:txBody>
                    <a:bodyPr/>
                    <a:lstStyle/>
                    <a:p>
                      <a:pPr lvl="0" algn="ctr">
                        <a:buNone/>
                      </a:pPr>
                      <a:r>
                        <a:rPr lang="en-GB" sz="1100" dirty="0">
                          <a:effectLst/>
                        </a:rPr>
                        <a:t>Language in the Media: 8.1</a:t>
                      </a:r>
                      <a:endParaRPr lang="en-US" dirty="0"/>
                    </a:p>
                  </a:txBody>
                  <a:tcPr/>
                </a:tc>
                <a:extLst>
                  <a:ext uri="{0D108BD9-81ED-4DB2-BD59-A6C34878D82A}">
                    <a16:rowId xmlns:a16="http://schemas.microsoft.com/office/drawing/2014/main" val="478129605"/>
                  </a:ext>
                </a:extLst>
              </a:tr>
            </a:tbl>
          </a:graphicData>
        </a:graphic>
      </p:graphicFrame>
      <p:graphicFrame>
        <p:nvGraphicFramePr>
          <p:cNvPr id="7" name="Table 8">
            <a:extLst>
              <a:ext uri="{FF2B5EF4-FFF2-40B4-BE49-F238E27FC236}">
                <a16:creationId xmlns:a16="http://schemas.microsoft.com/office/drawing/2014/main" id="{01C3EAE2-B5D5-1743-A05C-B5F2FA9ABE27}"/>
              </a:ext>
            </a:extLst>
          </p:cNvPr>
          <p:cNvGraphicFramePr>
            <a:graphicFrameLocks noGrp="1"/>
          </p:cNvGraphicFramePr>
          <p:nvPr>
            <p:extLst>
              <p:ext uri="{D42A27DB-BD31-4B8C-83A1-F6EECF244321}">
                <p14:modId xmlns:p14="http://schemas.microsoft.com/office/powerpoint/2010/main" val="3719856324"/>
              </p:ext>
            </p:extLst>
          </p:nvPr>
        </p:nvGraphicFramePr>
        <p:xfrm>
          <a:off x="4980351" y="304800"/>
          <a:ext cx="7193112" cy="2444321"/>
        </p:xfrm>
        <a:graphic>
          <a:graphicData uri="http://schemas.openxmlformats.org/drawingml/2006/table">
            <a:tbl>
              <a:tblPr firstRow="1" bandRow="1">
                <a:tableStyleId>{7E9639D4-E3E2-4D34-9284-5A2195B3D0D7}</a:tableStyleId>
              </a:tblPr>
              <a:tblGrid>
                <a:gridCol w="1252669">
                  <a:extLst>
                    <a:ext uri="{9D8B030D-6E8A-4147-A177-3AD203B41FA5}">
                      <a16:colId xmlns:a16="http://schemas.microsoft.com/office/drawing/2014/main" val="3184377060"/>
                    </a:ext>
                  </a:extLst>
                </a:gridCol>
                <a:gridCol w="5940443">
                  <a:extLst>
                    <a:ext uri="{9D8B030D-6E8A-4147-A177-3AD203B41FA5}">
                      <a16:colId xmlns:a16="http://schemas.microsoft.com/office/drawing/2014/main" val="1914906297"/>
                    </a:ext>
                  </a:extLst>
                </a:gridCol>
              </a:tblGrid>
              <a:tr h="28617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Review model </a:t>
                      </a:r>
                      <a:r>
                        <a:rPr lang="en-US" sz="1100" dirty="0"/>
                        <a:t>(To help you critically evaluate media stories and make informed choices about the information)</a:t>
                      </a:r>
                    </a:p>
                  </a:txBody>
                  <a:tcPr>
                    <a:lnB w="12700" cap="flat" cmpd="sng" algn="ctr">
                      <a:solidFill>
                        <a:schemeClr val="tx1"/>
                      </a:solidFill>
                      <a:prstDash val="solid"/>
                      <a:round/>
                      <a:headEnd type="none" w="med" len="med"/>
                      <a:tailEnd type="none" w="med" len="med"/>
                    </a:lnB>
                  </a:tcPr>
                </a:tc>
                <a:tc hMerge="1">
                  <a:txBody>
                    <a:bodyPr/>
                    <a:lstStyle/>
                    <a:p>
                      <a:endParaRPr lang="en-GB"/>
                    </a:p>
                  </a:txBody>
                  <a:tcPr marL="0" marR="0" marT="0" marB="0" horzOverflow="overflow"/>
                </a:tc>
                <a:extLst>
                  <a:ext uri="{0D108BD9-81ED-4DB2-BD59-A6C34878D82A}">
                    <a16:rowId xmlns:a16="http://schemas.microsoft.com/office/drawing/2014/main" val="2665056713"/>
                  </a:ext>
                </a:extLst>
              </a:tr>
              <a:tr h="373277">
                <a:tc>
                  <a:txBody>
                    <a:bodyPr/>
                    <a:lstStyle/>
                    <a:p>
                      <a:pPr marL="0" marR="0" lvl="0" indent="0" algn="l" rtl="0">
                        <a:lnSpc>
                          <a:spcPct val="100000"/>
                        </a:lnSpc>
                        <a:spcBef>
                          <a:spcPts val="0"/>
                        </a:spcBef>
                        <a:spcAft>
                          <a:spcPts val="0"/>
                        </a:spcAft>
                        <a:buClr>
                          <a:srgbClr val="000000"/>
                        </a:buClr>
                        <a:buSzPts val="900"/>
                        <a:buFont typeface="Calibri"/>
                        <a:buNone/>
                      </a:pPr>
                      <a:r>
                        <a:rPr lang="en" sz="1100" b="1" u="none" strike="noStrike" cap="none" dirty="0"/>
                        <a:t>1. Reputation</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a:t>Have you heard of the source? Have they been reliable before? </a:t>
                      </a:r>
                      <a:endParaRPr sz="1100"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0770608"/>
                  </a:ext>
                </a:extLst>
              </a:tr>
              <a:tr h="373277">
                <a:tc>
                  <a:txBody>
                    <a:bodyPr/>
                    <a:lstStyle/>
                    <a:p>
                      <a:pPr marL="0" marR="0" lvl="0" indent="0" algn="l" rtl="0">
                        <a:lnSpc>
                          <a:spcPct val="100000"/>
                        </a:lnSpc>
                        <a:spcBef>
                          <a:spcPts val="0"/>
                        </a:spcBef>
                        <a:spcAft>
                          <a:spcPts val="0"/>
                        </a:spcAft>
                        <a:buClr>
                          <a:srgbClr val="000000"/>
                        </a:buClr>
                        <a:buSzPts val="800"/>
                        <a:buFont typeface="Arial"/>
                        <a:buNone/>
                      </a:pPr>
                      <a:r>
                        <a:rPr lang="en" sz="1100" b="1" u="none" strike="noStrike" cap="none"/>
                        <a:t>2. Evidence</a:t>
                      </a:r>
                      <a:endParaRPr sz="1100" b="1"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dirty="0"/>
                        <a:t>What facts are cited in the story? Are there holes in the story? </a:t>
                      </a:r>
                      <a:endParaRPr sz="1100"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608325"/>
                  </a:ext>
                </a:extLst>
              </a:tr>
              <a:tr h="373277">
                <a:tc>
                  <a:txBody>
                    <a:bodyPr/>
                    <a:lstStyle/>
                    <a:p>
                      <a:pPr marL="0" marR="0" lvl="0" indent="0" algn="l" rtl="0">
                        <a:lnSpc>
                          <a:spcPct val="100000"/>
                        </a:lnSpc>
                        <a:spcBef>
                          <a:spcPts val="0"/>
                        </a:spcBef>
                        <a:spcAft>
                          <a:spcPts val="0"/>
                        </a:spcAft>
                        <a:buClr>
                          <a:srgbClr val="000000"/>
                        </a:buClr>
                        <a:buSzPts val="800"/>
                        <a:buFont typeface="Arial"/>
                        <a:buNone/>
                      </a:pPr>
                      <a:r>
                        <a:rPr lang="en" sz="1100" b="1" u="none" strike="noStrike" cap="none"/>
                        <a:t>3. Ver</a:t>
                      </a:r>
                      <a:r>
                        <a:rPr lang="en" sz="1100" b="1"/>
                        <a:t>ify</a:t>
                      </a:r>
                      <a:endParaRPr sz="1100" b="1"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a:t>Compare to other sources. Does everything match up? </a:t>
                      </a:r>
                      <a:endParaRPr sz="1100" i="0"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526640"/>
                  </a:ext>
                </a:extLst>
              </a:tr>
              <a:tr h="291758">
                <a:tc>
                  <a:txBody>
                    <a:bodyPr/>
                    <a:lstStyle/>
                    <a:p>
                      <a:pPr marL="0" marR="0" lvl="0" indent="0" algn="l" rtl="0">
                        <a:lnSpc>
                          <a:spcPct val="100000"/>
                        </a:lnSpc>
                        <a:spcBef>
                          <a:spcPts val="0"/>
                        </a:spcBef>
                        <a:spcAft>
                          <a:spcPts val="0"/>
                        </a:spcAft>
                        <a:buClr>
                          <a:srgbClr val="000000"/>
                        </a:buClr>
                        <a:buSzPts val="900"/>
                        <a:buFont typeface="Calibri"/>
                        <a:buNone/>
                      </a:pPr>
                      <a:r>
                        <a:rPr lang="en" sz="1100" b="1" u="none" strike="noStrike" cap="none"/>
                        <a:t>4. Intent</a:t>
                      </a:r>
                      <a:endParaRPr sz="1100" b="1"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a:t>Why was the story published? Is it factual and impartial? </a:t>
                      </a:r>
                      <a:endParaRPr sz="1100"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5828272"/>
                  </a:ext>
                </a:extLst>
              </a:tr>
              <a:tr h="373277">
                <a:tc>
                  <a:txBody>
                    <a:bodyPr/>
                    <a:lstStyle/>
                    <a:p>
                      <a:pPr marL="0" marR="0" lvl="0" indent="0" algn="l" rtl="0">
                        <a:lnSpc>
                          <a:spcPct val="100000"/>
                        </a:lnSpc>
                        <a:spcBef>
                          <a:spcPts val="0"/>
                        </a:spcBef>
                        <a:spcAft>
                          <a:spcPts val="0"/>
                        </a:spcAft>
                        <a:buClr>
                          <a:srgbClr val="000000"/>
                        </a:buClr>
                        <a:buSzPts val="900"/>
                        <a:buFont typeface="Calibri"/>
                        <a:buNone/>
                      </a:pPr>
                      <a:r>
                        <a:rPr lang="en" sz="1100" b="1" u="none" strike="noStrike" cap="none"/>
                        <a:t>5. Emotions</a:t>
                      </a:r>
                      <a:endParaRPr sz="1100" b="1"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a:t>How do you feel about the story? Are you swayed by your feelings? </a:t>
                      </a:r>
                      <a:endParaRPr sz="1100" u="none" strike="noStrike" cap="none"/>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162627"/>
                  </a:ext>
                </a:extLst>
              </a:tr>
              <a:tr h="373277">
                <a:tc>
                  <a:txBody>
                    <a:bodyPr/>
                    <a:lstStyle/>
                    <a:p>
                      <a:pPr marL="0" marR="0" lvl="0" indent="0" algn="l" rtl="0">
                        <a:lnSpc>
                          <a:spcPct val="100000"/>
                        </a:lnSpc>
                        <a:spcBef>
                          <a:spcPts val="0"/>
                        </a:spcBef>
                        <a:spcAft>
                          <a:spcPts val="0"/>
                        </a:spcAft>
                        <a:buNone/>
                      </a:pPr>
                      <a:r>
                        <a:rPr lang="en" sz="1100" b="1" dirty="0"/>
                        <a:t>6. Weigh it up</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None/>
                      </a:pPr>
                      <a:r>
                        <a:rPr lang="en" sz="1100" dirty="0"/>
                        <a:t>Think about what you know. Does the story sound plausible? </a:t>
                      </a:r>
                      <a:endParaRPr sz="1100"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495340"/>
                  </a:ext>
                </a:extLst>
              </a:tr>
            </a:tbl>
          </a:graphicData>
        </a:graphic>
      </p:graphicFrame>
      <p:graphicFrame>
        <p:nvGraphicFramePr>
          <p:cNvPr id="9" name="Table 9">
            <a:extLst>
              <a:ext uri="{FF2B5EF4-FFF2-40B4-BE49-F238E27FC236}">
                <a16:creationId xmlns:a16="http://schemas.microsoft.com/office/drawing/2014/main" id="{C7414FDA-ABF4-6B4E-B613-1ADA99F2ED19}"/>
              </a:ext>
            </a:extLst>
          </p:cNvPr>
          <p:cNvGraphicFramePr>
            <a:graphicFrameLocks noGrp="1"/>
          </p:cNvGraphicFramePr>
          <p:nvPr>
            <p:extLst>
              <p:ext uri="{D42A27DB-BD31-4B8C-83A1-F6EECF244321}">
                <p14:modId xmlns:p14="http://schemas.microsoft.com/office/powerpoint/2010/main" val="654274470"/>
              </p:ext>
            </p:extLst>
          </p:nvPr>
        </p:nvGraphicFramePr>
        <p:xfrm>
          <a:off x="7935985" y="2793190"/>
          <a:ext cx="4261921" cy="4036857"/>
        </p:xfrm>
        <a:graphic>
          <a:graphicData uri="http://schemas.openxmlformats.org/drawingml/2006/table">
            <a:tbl>
              <a:tblPr firstRow="1" bandRow="1">
                <a:tableStyleId>{7E9639D4-E3E2-4D34-9284-5A2195B3D0D7}</a:tableStyleId>
              </a:tblPr>
              <a:tblGrid>
                <a:gridCol w="997108">
                  <a:extLst>
                    <a:ext uri="{9D8B030D-6E8A-4147-A177-3AD203B41FA5}">
                      <a16:colId xmlns:a16="http://schemas.microsoft.com/office/drawing/2014/main" val="650704302"/>
                    </a:ext>
                  </a:extLst>
                </a:gridCol>
                <a:gridCol w="997108">
                  <a:extLst>
                    <a:ext uri="{9D8B030D-6E8A-4147-A177-3AD203B41FA5}">
                      <a16:colId xmlns:a16="http://schemas.microsoft.com/office/drawing/2014/main" val="3201397323"/>
                    </a:ext>
                  </a:extLst>
                </a:gridCol>
                <a:gridCol w="2267705">
                  <a:extLst>
                    <a:ext uri="{9D8B030D-6E8A-4147-A177-3AD203B41FA5}">
                      <a16:colId xmlns:a16="http://schemas.microsoft.com/office/drawing/2014/main" val="2983406809"/>
                    </a:ext>
                  </a:extLst>
                </a:gridCol>
              </a:tblGrid>
              <a:tr h="545992">
                <a:tc gridSpan="3">
                  <a:txBody>
                    <a:bodyPr/>
                    <a:lstStyle/>
                    <a:p>
                      <a:r>
                        <a:rPr lang="en-GB" sz="1100" dirty="0"/>
                        <a:t>Themes and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marL="0" marR="0" marT="0" marB="0" horzOverflow="overflow"/>
                </a:tc>
                <a:extLst>
                  <a:ext uri="{0D108BD9-81ED-4DB2-BD59-A6C34878D82A}">
                    <a16:rowId xmlns:a16="http://schemas.microsoft.com/office/drawing/2014/main" val="4143077936"/>
                  </a:ext>
                </a:extLst>
              </a:tr>
              <a:tr h="785032">
                <a:tc>
                  <a:txBody>
                    <a:bodyPr/>
                    <a:lstStyle/>
                    <a:p>
                      <a:pPr marL="0" marR="0" lvl="0" indent="0" algn="l" rtl="0">
                        <a:lnSpc>
                          <a:spcPct val="100000"/>
                        </a:lnSpc>
                        <a:spcBef>
                          <a:spcPts val="0"/>
                        </a:spcBef>
                        <a:spcAft>
                          <a:spcPts val="0"/>
                        </a:spcAft>
                        <a:buClr>
                          <a:srgbClr val="000000"/>
                        </a:buClr>
                        <a:buSzPts val="850"/>
                        <a:buFont typeface="Calibri"/>
                        <a:buNone/>
                      </a:pPr>
                      <a:r>
                        <a:rPr lang="en" sz="1050" b="1" u="none" strike="noStrike" cap="none" dirty="0"/>
                        <a:t>1. So</a:t>
                      </a:r>
                      <a:r>
                        <a:rPr lang="en" sz="1050" b="1" dirty="0"/>
                        <a:t>ciety</a:t>
                      </a:r>
                      <a:endParaRPr sz="1050" b="1"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endParaRPr sz="1050" b="1"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050" dirty="0"/>
                        <a:t>A large social group sharing the same physical or social territory, usually sharing social and cultural expectations. </a:t>
                      </a:r>
                      <a:endParaRPr sz="1050"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5696861"/>
                  </a:ext>
                </a:extLst>
              </a:tr>
              <a:tr h="828817">
                <a:tc>
                  <a:txBody>
                    <a:bodyPr/>
                    <a:lstStyle/>
                    <a:p>
                      <a:pPr marL="0" marR="0" lvl="0" indent="0" algn="l" rtl="0">
                        <a:lnSpc>
                          <a:spcPct val="100000"/>
                        </a:lnSpc>
                        <a:spcBef>
                          <a:spcPts val="0"/>
                        </a:spcBef>
                        <a:spcAft>
                          <a:spcPts val="0"/>
                        </a:spcAft>
                        <a:buClr>
                          <a:srgbClr val="000000"/>
                        </a:buClr>
                        <a:buSzPts val="850"/>
                        <a:buFont typeface="Calibri"/>
                        <a:buNone/>
                      </a:pPr>
                      <a:r>
                        <a:rPr lang="en" sz="1050" b="1" u="none" strike="noStrike" cap="none"/>
                        <a:t>2. Democ</a:t>
                      </a:r>
                      <a:r>
                        <a:rPr lang="en" sz="1050" b="1"/>
                        <a:t>racy</a:t>
                      </a: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050" dirty="0"/>
                        <a:t>A democracy helps citizens to choose their leaders to run the government by free and fair elections. It provides equal rights among citizens. </a:t>
                      </a:r>
                      <a:endParaRPr sz="1050"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0405817"/>
                  </a:ext>
                </a:extLst>
              </a:tr>
              <a:tr h="785032">
                <a:tc>
                  <a:txBody>
                    <a:bodyPr/>
                    <a:lstStyle/>
                    <a:p>
                      <a:pPr marL="0" marR="0" lvl="0" indent="0" algn="l" rtl="0">
                        <a:lnSpc>
                          <a:spcPct val="100000"/>
                        </a:lnSpc>
                        <a:spcBef>
                          <a:spcPts val="0"/>
                        </a:spcBef>
                        <a:spcAft>
                          <a:spcPts val="0"/>
                        </a:spcAft>
                        <a:buClr>
                          <a:srgbClr val="000000"/>
                        </a:buClr>
                        <a:buSzPts val="850"/>
                        <a:buFont typeface="Calibri"/>
                        <a:buNone/>
                      </a:pPr>
                      <a:r>
                        <a:rPr lang="en" sz="1050" b="1" u="none" strike="noStrike" cap="none"/>
                        <a:t>3. </a:t>
                      </a:r>
                      <a:r>
                        <a:rPr lang="en" sz="1050" b="1"/>
                        <a:t>Protest</a:t>
                      </a: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050"/>
                        <a:t>To express (in action or in words) an objection to what someone has said or done. </a:t>
                      </a:r>
                      <a:endParaRPr sz="1050"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367545"/>
                  </a:ext>
                </a:extLst>
              </a:tr>
              <a:tr h="545992">
                <a:tc>
                  <a:txBody>
                    <a:bodyPr/>
                    <a:lstStyle/>
                    <a:p>
                      <a:pPr marL="0" marR="0" lvl="0" indent="0" algn="l" rtl="0">
                        <a:lnSpc>
                          <a:spcPct val="100000"/>
                        </a:lnSpc>
                        <a:spcBef>
                          <a:spcPts val="0"/>
                        </a:spcBef>
                        <a:spcAft>
                          <a:spcPts val="0"/>
                        </a:spcAft>
                        <a:buClr>
                          <a:srgbClr val="000000"/>
                        </a:buClr>
                        <a:buSzPts val="850"/>
                        <a:buFont typeface="Calibri"/>
                        <a:buNone/>
                      </a:pPr>
                      <a:r>
                        <a:rPr lang="en" sz="1050" b="1" u="none" strike="noStrike" cap="none"/>
                        <a:t>4. Revolution</a:t>
                      </a: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endParaRPr sz="1050" b="1"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050"/>
                        <a:t>A forcible overthrow of government, in favour of a new system. </a:t>
                      </a:r>
                      <a:endParaRPr sz="1050" u="none" strike="noStrike" cap="none"/>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332044"/>
                  </a:ext>
                </a:extLst>
              </a:tr>
              <a:tr h="545992">
                <a:tc>
                  <a:txBody>
                    <a:bodyPr/>
                    <a:lstStyle/>
                    <a:p>
                      <a:pPr marL="0" marR="0" lvl="0" indent="0" algn="l" rtl="0">
                        <a:lnSpc>
                          <a:spcPct val="100000"/>
                        </a:lnSpc>
                        <a:spcBef>
                          <a:spcPts val="0"/>
                        </a:spcBef>
                        <a:spcAft>
                          <a:spcPts val="0"/>
                        </a:spcAft>
                        <a:buClr>
                          <a:srgbClr val="000000"/>
                        </a:buClr>
                        <a:buSzPts val="850"/>
                        <a:buFont typeface="Calibri"/>
                        <a:buNone/>
                      </a:pPr>
                      <a:r>
                        <a:rPr lang="en" sz="1050" b="1" u="none" strike="noStrike" cap="none" dirty="0"/>
                        <a:t>5. Fre</a:t>
                      </a:r>
                      <a:r>
                        <a:rPr lang="en" sz="1050" b="1" dirty="0"/>
                        <a:t>edom of Speech</a:t>
                      </a:r>
                      <a:endParaRPr sz="1050" b="1"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endParaRPr sz="1050" b="1" u="none" strike="noStrike" cap="none"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050" dirty="0"/>
                        <a:t>The power or right to express one’s opinions.</a:t>
                      </a:r>
                      <a:endParaRPr sz="1050" dirty="0"/>
                    </a:p>
                  </a:txBody>
                  <a:tcPr marL="99050" marR="990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4078457"/>
                  </a:ext>
                </a:extLst>
              </a:tr>
            </a:tbl>
          </a:graphicData>
        </a:graphic>
      </p:graphicFrame>
      <p:pic>
        <p:nvPicPr>
          <p:cNvPr id="10" name="Google Shape;88;p1">
            <a:extLst>
              <a:ext uri="{FF2B5EF4-FFF2-40B4-BE49-F238E27FC236}">
                <a16:creationId xmlns:a16="http://schemas.microsoft.com/office/drawing/2014/main" id="{6D552A39-78D5-4A90-9015-84611C44DA29}"/>
              </a:ext>
            </a:extLst>
          </p:cNvPr>
          <p:cNvPicPr preferRelativeResize="0"/>
          <p:nvPr/>
        </p:nvPicPr>
        <p:blipFill>
          <a:blip r:embed="rId3">
            <a:alphaModFix/>
          </a:blip>
          <a:stretch>
            <a:fillRect/>
          </a:stretch>
        </p:blipFill>
        <p:spPr>
          <a:xfrm>
            <a:off x="2946793" y="5025006"/>
            <a:ext cx="1960767" cy="1065401"/>
          </a:xfrm>
          <a:prstGeom prst="rect">
            <a:avLst/>
          </a:prstGeom>
          <a:noFill/>
          <a:ln>
            <a:noFill/>
          </a:ln>
        </p:spPr>
      </p:pic>
      <p:pic>
        <p:nvPicPr>
          <p:cNvPr id="12" name="Google Shape;81;p1">
            <a:extLst>
              <a:ext uri="{FF2B5EF4-FFF2-40B4-BE49-F238E27FC236}">
                <a16:creationId xmlns:a16="http://schemas.microsoft.com/office/drawing/2014/main" id="{50996A90-BAC3-4DAE-8FA8-FC82266F6D8A}"/>
              </a:ext>
            </a:extLst>
          </p:cNvPr>
          <p:cNvPicPr preferRelativeResize="0"/>
          <p:nvPr/>
        </p:nvPicPr>
        <p:blipFill>
          <a:blip r:embed="rId4">
            <a:alphaModFix/>
          </a:blip>
          <a:stretch>
            <a:fillRect/>
          </a:stretch>
        </p:blipFill>
        <p:spPr>
          <a:xfrm>
            <a:off x="9146316" y="3427201"/>
            <a:ext cx="627201" cy="620601"/>
          </a:xfrm>
          <a:prstGeom prst="rect">
            <a:avLst/>
          </a:prstGeom>
          <a:noFill/>
          <a:ln>
            <a:noFill/>
          </a:ln>
        </p:spPr>
      </p:pic>
      <p:pic>
        <p:nvPicPr>
          <p:cNvPr id="13" name="Google Shape;82;p1">
            <a:extLst>
              <a:ext uri="{FF2B5EF4-FFF2-40B4-BE49-F238E27FC236}">
                <a16:creationId xmlns:a16="http://schemas.microsoft.com/office/drawing/2014/main" id="{CFEFF3F2-DA26-4AE4-BC98-DA0A2B323E84}"/>
              </a:ext>
            </a:extLst>
          </p:cNvPr>
          <p:cNvPicPr preferRelativeResize="0"/>
          <p:nvPr/>
        </p:nvPicPr>
        <p:blipFill>
          <a:blip r:embed="rId5">
            <a:alphaModFix/>
          </a:blip>
          <a:stretch>
            <a:fillRect/>
          </a:stretch>
        </p:blipFill>
        <p:spPr>
          <a:xfrm>
            <a:off x="9146316" y="4196627"/>
            <a:ext cx="635245" cy="620601"/>
          </a:xfrm>
          <a:prstGeom prst="rect">
            <a:avLst/>
          </a:prstGeom>
          <a:noFill/>
          <a:ln>
            <a:noFill/>
          </a:ln>
        </p:spPr>
      </p:pic>
      <p:pic>
        <p:nvPicPr>
          <p:cNvPr id="14" name="Google Shape;83;p1">
            <a:extLst>
              <a:ext uri="{FF2B5EF4-FFF2-40B4-BE49-F238E27FC236}">
                <a16:creationId xmlns:a16="http://schemas.microsoft.com/office/drawing/2014/main" id="{1A1BDFAA-5312-4439-8DEF-B06CE912E085}"/>
              </a:ext>
            </a:extLst>
          </p:cNvPr>
          <p:cNvPicPr preferRelativeResize="0"/>
          <p:nvPr/>
        </p:nvPicPr>
        <p:blipFill>
          <a:blip r:embed="rId6">
            <a:alphaModFix/>
          </a:blip>
          <a:stretch>
            <a:fillRect/>
          </a:stretch>
        </p:blipFill>
        <p:spPr>
          <a:xfrm>
            <a:off x="9086763" y="5083729"/>
            <a:ext cx="768647" cy="548331"/>
          </a:xfrm>
          <a:prstGeom prst="rect">
            <a:avLst/>
          </a:prstGeom>
          <a:noFill/>
          <a:ln>
            <a:noFill/>
          </a:ln>
        </p:spPr>
      </p:pic>
      <p:pic>
        <p:nvPicPr>
          <p:cNvPr id="15" name="Google Shape;84;p1">
            <a:extLst>
              <a:ext uri="{FF2B5EF4-FFF2-40B4-BE49-F238E27FC236}">
                <a16:creationId xmlns:a16="http://schemas.microsoft.com/office/drawing/2014/main" id="{F44D3DE1-3447-4BE5-AEE8-717E0A1D7828}"/>
              </a:ext>
            </a:extLst>
          </p:cNvPr>
          <p:cNvPicPr preferRelativeResize="0"/>
          <p:nvPr/>
        </p:nvPicPr>
        <p:blipFill>
          <a:blip r:embed="rId7">
            <a:alphaModFix/>
          </a:blip>
          <a:stretch>
            <a:fillRect/>
          </a:stretch>
        </p:blipFill>
        <p:spPr>
          <a:xfrm>
            <a:off x="9146316" y="5787065"/>
            <a:ext cx="586926" cy="458767"/>
          </a:xfrm>
          <a:prstGeom prst="rect">
            <a:avLst/>
          </a:prstGeom>
          <a:noFill/>
          <a:ln>
            <a:noFill/>
          </a:ln>
        </p:spPr>
      </p:pic>
      <p:pic>
        <p:nvPicPr>
          <p:cNvPr id="16" name="Google Shape;85;p1">
            <a:extLst>
              <a:ext uri="{FF2B5EF4-FFF2-40B4-BE49-F238E27FC236}">
                <a16:creationId xmlns:a16="http://schemas.microsoft.com/office/drawing/2014/main" id="{9B1923D5-0C66-4E40-B078-2B0B468BF317}"/>
              </a:ext>
            </a:extLst>
          </p:cNvPr>
          <p:cNvPicPr preferRelativeResize="0"/>
          <p:nvPr/>
        </p:nvPicPr>
        <p:blipFill>
          <a:blip r:embed="rId8">
            <a:alphaModFix/>
          </a:blip>
          <a:stretch>
            <a:fillRect/>
          </a:stretch>
        </p:blipFill>
        <p:spPr>
          <a:xfrm>
            <a:off x="9229397" y="6264382"/>
            <a:ext cx="461038" cy="565664"/>
          </a:xfrm>
          <a:prstGeom prst="rect">
            <a:avLst/>
          </a:prstGeom>
          <a:noFill/>
          <a:ln>
            <a:noFill/>
          </a:ln>
        </p:spPr>
      </p:pic>
      <p:graphicFrame>
        <p:nvGraphicFramePr>
          <p:cNvPr id="22" name="Table 8">
            <a:extLst>
              <a:ext uri="{FF2B5EF4-FFF2-40B4-BE49-F238E27FC236}">
                <a16:creationId xmlns:a16="http://schemas.microsoft.com/office/drawing/2014/main" id="{9CA617C9-8F66-4D66-9372-1D3F0E2CCA76}"/>
              </a:ext>
            </a:extLst>
          </p:cNvPr>
          <p:cNvGraphicFramePr>
            <a:graphicFrameLocks noGrp="1"/>
          </p:cNvGraphicFramePr>
          <p:nvPr>
            <p:extLst>
              <p:ext uri="{D42A27DB-BD31-4B8C-83A1-F6EECF244321}">
                <p14:modId xmlns:p14="http://schemas.microsoft.com/office/powerpoint/2010/main" val="112352083"/>
              </p:ext>
            </p:extLst>
          </p:nvPr>
        </p:nvGraphicFramePr>
        <p:xfrm>
          <a:off x="4971962" y="2793190"/>
          <a:ext cx="2938855" cy="4036856"/>
        </p:xfrm>
        <a:graphic>
          <a:graphicData uri="http://schemas.openxmlformats.org/drawingml/2006/table">
            <a:tbl>
              <a:tblPr firstRow="1" bandRow="1">
                <a:tableStyleId>{7E9639D4-E3E2-4D34-9284-5A2195B3D0D7}</a:tableStyleId>
              </a:tblPr>
              <a:tblGrid>
                <a:gridCol w="930804">
                  <a:extLst>
                    <a:ext uri="{9D8B030D-6E8A-4147-A177-3AD203B41FA5}">
                      <a16:colId xmlns:a16="http://schemas.microsoft.com/office/drawing/2014/main" val="3184377060"/>
                    </a:ext>
                  </a:extLst>
                </a:gridCol>
                <a:gridCol w="2008051">
                  <a:extLst>
                    <a:ext uri="{9D8B030D-6E8A-4147-A177-3AD203B41FA5}">
                      <a16:colId xmlns:a16="http://schemas.microsoft.com/office/drawing/2014/main" val="1914906297"/>
                    </a:ext>
                  </a:extLst>
                </a:gridCol>
              </a:tblGrid>
              <a:tr h="52811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Media forms</a:t>
                      </a:r>
                    </a:p>
                  </a:txBody>
                  <a:tcPr>
                    <a:lnB w="12700" cap="flat" cmpd="sng" algn="ctr">
                      <a:solidFill>
                        <a:schemeClr val="tx1"/>
                      </a:solidFill>
                      <a:prstDash val="solid"/>
                      <a:round/>
                      <a:headEnd type="none" w="med" len="med"/>
                      <a:tailEnd type="none" w="med" len="med"/>
                    </a:lnB>
                  </a:tcPr>
                </a:tc>
                <a:tc hMerge="1">
                  <a:txBody>
                    <a:bodyPr/>
                    <a:lstStyle/>
                    <a:p>
                      <a:endParaRPr lang="en-GB"/>
                    </a:p>
                  </a:txBody>
                  <a:tcPr marL="0" marR="0" marT="0" marB="0" horzOverflow="overflow"/>
                </a:tc>
                <a:extLst>
                  <a:ext uri="{0D108BD9-81ED-4DB2-BD59-A6C34878D82A}">
                    <a16:rowId xmlns:a16="http://schemas.microsoft.com/office/drawing/2014/main" val="2665056713"/>
                  </a:ext>
                </a:extLst>
              </a:tr>
              <a:tr h="927844">
                <a:tc>
                  <a:txBody>
                    <a:bodyPr/>
                    <a:lstStyle/>
                    <a:p>
                      <a:pPr marL="0" marR="0" lvl="0" indent="0" algn="l" rtl="0">
                        <a:lnSpc>
                          <a:spcPct val="100000"/>
                        </a:lnSpc>
                        <a:spcBef>
                          <a:spcPts val="0"/>
                        </a:spcBef>
                        <a:spcAft>
                          <a:spcPts val="0"/>
                        </a:spcAft>
                        <a:buClr>
                          <a:srgbClr val="000000"/>
                        </a:buClr>
                        <a:buSzPts val="900"/>
                        <a:buFont typeface="Calibri"/>
                        <a:buNone/>
                      </a:pPr>
                      <a:r>
                        <a:rPr lang="en" sz="1100" b="1" u="none" strike="noStrike" cap="none" dirty="0"/>
                        <a:t>1. Social media</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u="none" strike="noStrike" cap="none" dirty="0"/>
                        <a:t>Technology that facilitates sharing ideas, thoughts and information through virtual communities. </a:t>
                      </a:r>
                      <a:endParaRPr sz="1100"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0770608"/>
                  </a:ext>
                </a:extLst>
              </a:tr>
              <a:tr h="927844">
                <a:tc>
                  <a:txBody>
                    <a:bodyPr/>
                    <a:lstStyle/>
                    <a:p>
                      <a:pPr marL="0" marR="0" lvl="0" indent="0" algn="l" rtl="0">
                        <a:lnSpc>
                          <a:spcPct val="100000"/>
                        </a:lnSpc>
                        <a:spcBef>
                          <a:spcPts val="0"/>
                        </a:spcBef>
                        <a:spcAft>
                          <a:spcPts val="0"/>
                        </a:spcAft>
                        <a:buClr>
                          <a:srgbClr val="000000"/>
                        </a:buClr>
                        <a:buSzPts val="800"/>
                        <a:buFont typeface="Arial"/>
                        <a:buNone/>
                      </a:pPr>
                      <a:r>
                        <a:rPr lang="en" sz="1100" b="1" u="none" strike="noStrike" cap="none" dirty="0"/>
                        <a:t>2. Article</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dirty="0"/>
                        <a:t>A piece of writing that is published in a newspaper or magazine. </a:t>
                      </a:r>
                      <a:endParaRPr sz="1100"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608325"/>
                  </a:ext>
                </a:extLst>
              </a:tr>
              <a:tr h="927844">
                <a:tc>
                  <a:txBody>
                    <a:bodyPr/>
                    <a:lstStyle/>
                    <a:p>
                      <a:pPr marL="0" marR="0" lvl="0" indent="0" algn="l" rtl="0">
                        <a:lnSpc>
                          <a:spcPct val="100000"/>
                        </a:lnSpc>
                        <a:spcBef>
                          <a:spcPts val="0"/>
                        </a:spcBef>
                        <a:spcAft>
                          <a:spcPts val="0"/>
                        </a:spcAft>
                        <a:buClr>
                          <a:srgbClr val="000000"/>
                        </a:buClr>
                        <a:buSzPts val="800"/>
                        <a:buFont typeface="Arial"/>
                        <a:buNone/>
                      </a:pPr>
                      <a:r>
                        <a:rPr lang="en" sz="1100" b="1" u="none" strike="noStrike" cap="none" dirty="0"/>
                        <a:t>3. Speech</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dirty="0"/>
                        <a:t>A formal address that is delivered to an audience. </a:t>
                      </a:r>
                      <a:endParaRPr sz="1100" i="0"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526640"/>
                  </a:ext>
                </a:extLst>
              </a:tr>
              <a:tr h="725213">
                <a:tc>
                  <a:txBody>
                    <a:bodyPr/>
                    <a:lstStyle/>
                    <a:p>
                      <a:pPr marL="0" marR="0" lvl="0" indent="0" algn="l" rtl="0">
                        <a:lnSpc>
                          <a:spcPct val="100000"/>
                        </a:lnSpc>
                        <a:spcBef>
                          <a:spcPts val="0"/>
                        </a:spcBef>
                        <a:spcAft>
                          <a:spcPts val="0"/>
                        </a:spcAft>
                        <a:buClr>
                          <a:srgbClr val="000000"/>
                        </a:buClr>
                        <a:buSzPts val="900"/>
                        <a:buFont typeface="Calibri"/>
                        <a:buNone/>
                      </a:pPr>
                      <a:r>
                        <a:rPr lang="en" sz="1100" b="1" u="none" strike="noStrike" cap="none" dirty="0"/>
                        <a:t>4. Advert</a:t>
                      </a:r>
                      <a:endParaRPr sz="1100" b="1"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ts val="850"/>
                        <a:buFont typeface="Calibri"/>
                        <a:buNone/>
                      </a:pPr>
                      <a:r>
                        <a:rPr lang="en" sz="1100" dirty="0"/>
                        <a:t>A public communication that promotes a product, service, brand or event. </a:t>
                      </a:r>
                      <a:endParaRPr sz="1100" u="none" strike="noStrike" cap="none" dirty="0"/>
                    </a:p>
                  </a:txBody>
                  <a:tcPr marL="67925" marR="679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5828272"/>
                  </a:ext>
                </a:extLst>
              </a:tr>
            </a:tbl>
          </a:graphicData>
        </a:graphic>
      </p:graphicFrame>
    </p:spTree>
    <p:extLst>
      <p:ext uri="{BB962C8B-B14F-4D97-AF65-F5344CB8AC3E}">
        <p14:creationId xmlns:p14="http://schemas.microsoft.com/office/powerpoint/2010/main" val="2282941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7B711CE-0964-4C7F-8B72-AD3FB766E06A}"/>
              </a:ext>
            </a:extLst>
          </p:cNvPr>
          <p:cNvGraphicFramePr>
            <a:graphicFrameLocks noGrp="1"/>
          </p:cNvGraphicFramePr>
          <p:nvPr>
            <p:extLst>
              <p:ext uri="{D42A27DB-BD31-4B8C-83A1-F6EECF244321}">
                <p14:modId xmlns:p14="http://schemas.microsoft.com/office/powerpoint/2010/main" val="2783969221"/>
              </p:ext>
            </p:extLst>
          </p:nvPr>
        </p:nvGraphicFramePr>
        <p:xfrm>
          <a:off x="-19050" y="0"/>
          <a:ext cx="12209291" cy="260650"/>
        </p:xfrm>
        <a:graphic>
          <a:graphicData uri="http://schemas.openxmlformats.org/drawingml/2006/table">
            <a:tbl>
              <a:tblPr firstRow="1" bandRow="1">
                <a:tableStyleId>{7E9639D4-E3E2-4D34-9284-5A2195B3D0D7}</a:tableStyleId>
              </a:tblPr>
              <a:tblGrid>
                <a:gridCol w="12209291">
                  <a:extLst>
                    <a:ext uri="{9D8B030D-6E8A-4147-A177-3AD203B41FA5}">
                      <a16:colId xmlns:a16="http://schemas.microsoft.com/office/drawing/2014/main" val="3578470599"/>
                    </a:ext>
                  </a:extLst>
                </a:gridCol>
              </a:tblGrid>
              <a:tr h="260650">
                <a:tc>
                  <a:txBody>
                    <a:bodyPr/>
                    <a:lstStyle/>
                    <a:p>
                      <a:pPr lvl="0" algn="ctr">
                        <a:buNone/>
                      </a:pPr>
                      <a:r>
                        <a:rPr lang="en-GB" sz="1100" dirty="0">
                          <a:effectLst/>
                        </a:rPr>
                        <a:t>The Bone Sparrow 8.2</a:t>
                      </a:r>
                      <a:endParaRPr lang="en-US" dirty="0"/>
                    </a:p>
                  </a:txBody>
                  <a:tcPr/>
                </a:tc>
                <a:extLst>
                  <a:ext uri="{0D108BD9-81ED-4DB2-BD59-A6C34878D82A}">
                    <a16:rowId xmlns:a16="http://schemas.microsoft.com/office/drawing/2014/main" val="478129605"/>
                  </a:ext>
                </a:extLst>
              </a:tr>
            </a:tbl>
          </a:graphicData>
        </a:graphic>
      </p:graphicFrame>
      <p:graphicFrame>
        <p:nvGraphicFramePr>
          <p:cNvPr id="2" name="Table 6">
            <a:extLst>
              <a:ext uri="{FF2B5EF4-FFF2-40B4-BE49-F238E27FC236}">
                <a16:creationId xmlns:a16="http://schemas.microsoft.com/office/drawing/2014/main" id="{139EF3B5-3D45-429C-88F6-90E91AD46F3D}"/>
              </a:ext>
            </a:extLst>
          </p:cNvPr>
          <p:cNvGraphicFramePr>
            <a:graphicFrameLocks/>
          </p:cNvGraphicFramePr>
          <p:nvPr>
            <p:extLst>
              <p:ext uri="{D42A27DB-BD31-4B8C-83A1-F6EECF244321}">
                <p14:modId xmlns:p14="http://schemas.microsoft.com/office/powerpoint/2010/main" val="888072314"/>
              </p:ext>
            </p:extLst>
          </p:nvPr>
        </p:nvGraphicFramePr>
        <p:xfrm>
          <a:off x="48001" y="295847"/>
          <a:ext cx="6435926" cy="6589510"/>
        </p:xfrm>
        <a:graphic>
          <a:graphicData uri="http://schemas.openxmlformats.org/drawingml/2006/table">
            <a:tbl>
              <a:tblPr firstRow="1" bandRow="1">
                <a:tableStyleId>{7E9639D4-E3E2-4D34-9284-5A2195B3D0D7}</a:tableStyleId>
              </a:tblPr>
              <a:tblGrid>
                <a:gridCol w="870447">
                  <a:extLst>
                    <a:ext uri="{9D8B030D-6E8A-4147-A177-3AD203B41FA5}">
                      <a16:colId xmlns:a16="http://schemas.microsoft.com/office/drawing/2014/main" val="1832158348"/>
                    </a:ext>
                  </a:extLst>
                </a:gridCol>
                <a:gridCol w="5565479">
                  <a:extLst>
                    <a:ext uri="{9D8B030D-6E8A-4147-A177-3AD203B41FA5}">
                      <a16:colId xmlns:a16="http://schemas.microsoft.com/office/drawing/2014/main" val="1497377693"/>
                    </a:ext>
                  </a:extLst>
                </a:gridCol>
              </a:tblGrid>
              <a:tr h="229356">
                <a:tc gridSpan="2">
                  <a:txBody>
                    <a:bodyPr/>
                    <a:lstStyle/>
                    <a:p>
                      <a:pPr algn="l"/>
                      <a:r>
                        <a:rPr lang="en-GB" sz="1100" dirty="0"/>
                        <a:t>Plot</a:t>
                      </a:r>
                    </a:p>
                  </a:txBody>
                  <a:tcPr>
                    <a:lnB w="12700" cap="flat" cmpd="sng" algn="ctr">
                      <a:solidFill>
                        <a:schemeClr val="tx1"/>
                      </a:solidFill>
                      <a:prstDash val="solid"/>
                      <a:round/>
                      <a:headEnd type="none" w="med" len="med"/>
                      <a:tailEnd type="none" w="med" len="med"/>
                    </a:lnB>
                  </a:tcPr>
                </a:tc>
                <a:tc hMerge="1">
                  <a:txBody>
                    <a:bodyPr/>
                    <a:lstStyle/>
                    <a:p>
                      <a:pPr algn="l"/>
                      <a:endParaRPr lang="en-GB" sz="1100"/>
                    </a:p>
                  </a:txBody>
                  <a:tcPr/>
                </a:tc>
                <a:extLst>
                  <a:ext uri="{0D108BD9-81ED-4DB2-BD59-A6C34878D82A}">
                    <a16:rowId xmlns:a16="http://schemas.microsoft.com/office/drawing/2014/main" val="1154263132"/>
                  </a:ext>
                </a:extLst>
              </a:tr>
              <a:tr h="1713422">
                <a:tc>
                  <a:txBody>
                    <a:bodyPr/>
                    <a:lstStyle/>
                    <a:p>
                      <a:pPr lvl="0">
                        <a:buNone/>
                      </a:pPr>
                      <a:r>
                        <a:rPr lang="en-GB" sz="1100" dirty="0"/>
                        <a:t>Chapter 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buNone/>
                      </a:pPr>
                      <a:r>
                        <a:rPr lang="en-US" sz="1100" dirty="0"/>
                        <a:t>Subhi (the narrator) is telling us about is life in a refugee detention centre with his family. </a:t>
                      </a:r>
                      <a:r>
                        <a:rPr lang="en-GB" sz="1100" dirty="0">
                          <a:effectLst/>
                        </a:rPr>
                        <a:t>Eli is a tradesmen who delivers secret packages with Subhi to the centre. Subhi gets caught by Beaver who we learn his cruel and aggressive nature. The narrative changes to Jimmie's life without her mother. Jimmie learns more about the detention centre from school and is eager to learn more. Subhi disorientated from his fall spots Jimmie in the distance. Subhi wakes up the next day wondering if it is a dream. Harvey explains Beaver's circumstances. Eli is transferred to the adult Alpha section of the centre even though he is only a child. Switches to Jimmie's narrative thinking about Subhi's existence, who is eager to go back to the centre. Subhi finally secretly meets Jimmie face to face. We learn that Jimmie can't read and wants Subhi to read her mum's story about her family history.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738022"/>
                  </a:ext>
                </a:extLst>
              </a:tr>
              <a:tr h="1416609">
                <a:tc>
                  <a:txBody>
                    <a:bodyPr/>
                    <a:lstStyle/>
                    <a:p>
                      <a:pPr lvl="0">
                        <a:buNone/>
                      </a:pPr>
                      <a:r>
                        <a:rPr lang="en-GB" sz="1100" dirty="0"/>
                        <a:t>Chapter 11-20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fontAlgn="auto">
                        <a:buFont typeface="+mj-lt"/>
                        <a:buNone/>
                      </a:pPr>
                      <a:r>
                        <a:rPr lang="en-GB" sz="1100" dirty="0">
                          <a:effectLst/>
                        </a:rPr>
                        <a:t>​Subhi reads Jimmie the first story of her ancestors in her mum'  journal. </a:t>
                      </a:r>
                    </a:p>
                    <a:p>
                      <a:pPr marL="0" lvl="0" indent="0">
                        <a:buNone/>
                      </a:pPr>
                      <a:r>
                        <a:rPr lang="en-GB" sz="1100" dirty="0">
                          <a:effectLst/>
                        </a:rPr>
                        <a:t>Subhi's birthday in the centre. We learn more about the identity of Nasir. Subhi learns from his mum about his identity. Jimmie reflects on Subhi's life in the Detention Centre and is frustrated to hear how he lives. Queenie and Eli take secret pictures of the camp to send to the papers to inform the public about their horrific conditions. Nasir dies and Subhi continues to tell Jimmie's story. A sickness enters the camp. Subhi continues to read Jimmie's story. Subhi is reflecting and discovering his own identity; wanting change for the conditions they live in. Jimmie finds a picture of Subhi' living conditions in the local paper.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6721045"/>
                  </a:ext>
                </a:extLst>
              </a:tr>
              <a:tr h="2010235">
                <a:tc>
                  <a:txBody>
                    <a:bodyPr/>
                    <a:lstStyle/>
                    <a:p>
                      <a:pPr lvl="0">
                        <a:buNone/>
                      </a:pPr>
                      <a:r>
                        <a:rPr lang="en-GB" sz="1100" dirty="0"/>
                        <a:t>Chapter 21-30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fontAlgn="auto">
                        <a:buFont typeface="+mj-lt"/>
                        <a:buNone/>
                      </a:pPr>
                      <a:r>
                        <a:rPr lang="en-GB" sz="1100" dirty="0">
                          <a:effectLst/>
                        </a:rPr>
                        <a:t>Jimmie brings Subhi a picnic and asks him to help her read. We learn about Jimmie going back home to her quite neglectful home life. Eli and Queeny have an argument, as Queeny becomes more frustrated with the camps conditions. Subhi finds a knife buried in the dirt near Jimmie's and his spot but leaves it hidden in a different location. Jimmie's dad to make up for his late working hours gets her a present which reflects her bone sparrow. Hunger strikes and riots develops more seriously in the camp. Jimmie picks up flu and is weak from her sickness. She is unable to walk to meet Subhi. Subhi reads Jimmie's last part of the story while he waits for her, unbeknownst  to him she is il. Huge change in atmosphere as the Jackets try to control the riots happening in the camp using force and brutality. Subhi escapes the centre to find Jimmie unconscious and rings for an ambulance. He doesn't stay but returns to the centre. After a fire erupts In the centre and chaos descends. Eli dies trying to save people from the brutality.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773703"/>
                  </a:ext>
                </a:extLst>
              </a:tr>
              <a:tr h="1119795">
                <a:tc>
                  <a:txBody>
                    <a:bodyPr/>
                    <a:lstStyle/>
                    <a:p>
                      <a:pPr lvl="0">
                        <a:buNone/>
                      </a:pPr>
                      <a:r>
                        <a:rPr lang="en-US" sz="1100" dirty="0"/>
                        <a:t>Chapter 31-end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fontAlgn="auto">
                        <a:buFont typeface="+mj-lt"/>
                        <a:buNone/>
                      </a:pPr>
                      <a:r>
                        <a:rPr lang="en-GB" sz="1100" dirty="0">
                          <a:effectLst/>
                        </a:rPr>
                        <a:t>We learn about Eli's story about his journey as a refugee. Subhi is in shock after witnessing the death of Eli. Harvey is trying to console him through guilt. We learn more about the about Harvey's being a bystander to Eli's death. Subhi is feeling guilt and angry at Harvey. Jimmie returns to good health and Subhi wants to write. To write about Jimmie's story and his experience. We know begin to see change and Subhi reads the final story to Jimmie. Subhi talks about new beginnings in his story to Maa and Queeny.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8598975"/>
                  </a:ext>
                </a:extLst>
              </a:tr>
            </a:tbl>
          </a:graphicData>
        </a:graphic>
      </p:graphicFrame>
      <p:graphicFrame>
        <p:nvGraphicFramePr>
          <p:cNvPr id="11" name="Table 10">
            <a:extLst>
              <a:ext uri="{FF2B5EF4-FFF2-40B4-BE49-F238E27FC236}">
                <a16:creationId xmlns:a16="http://schemas.microsoft.com/office/drawing/2014/main" id="{6D31F993-4055-48C3-AE35-1CF5D5AAC1EE}"/>
              </a:ext>
            </a:extLst>
          </p:cNvPr>
          <p:cNvGraphicFramePr>
            <a:graphicFrameLocks noGrp="1"/>
          </p:cNvGraphicFramePr>
          <p:nvPr>
            <p:extLst>
              <p:ext uri="{D42A27DB-BD31-4B8C-83A1-F6EECF244321}">
                <p14:modId xmlns:p14="http://schemas.microsoft.com/office/powerpoint/2010/main" val="1503708096"/>
              </p:ext>
            </p:extLst>
          </p:nvPr>
        </p:nvGraphicFramePr>
        <p:xfrm>
          <a:off x="6566189" y="295846"/>
          <a:ext cx="5577809" cy="3190064"/>
        </p:xfrm>
        <a:graphic>
          <a:graphicData uri="http://schemas.openxmlformats.org/drawingml/2006/table">
            <a:tbl>
              <a:tblPr firstRow="1" bandRow="1">
                <a:tableStyleId>{7E9639D4-E3E2-4D34-9284-5A2195B3D0D7}</a:tableStyleId>
              </a:tblPr>
              <a:tblGrid>
                <a:gridCol w="1310120">
                  <a:extLst>
                    <a:ext uri="{9D8B030D-6E8A-4147-A177-3AD203B41FA5}">
                      <a16:colId xmlns:a16="http://schemas.microsoft.com/office/drawing/2014/main" val="3485075562"/>
                    </a:ext>
                  </a:extLst>
                </a:gridCol>
                <a:gridCol w="4267689">
                  <a:extLst>
                    <a:ext uri="{9D8B030D-6E8A-4147-A177-3AD203B41FA5}">
                      <a16:colId xmlns:a16="http://schemas.microsoft.com/office/drawing/2014/main" val="2263912008"/>
                    </a:ext>
                  </a:extLst>
                </a:gridCol>
              </a:tblGrid>
              <a:tr h="276902">
                <a:tc>
                  <a:txBody>
                    <a:bodyPr/>
                    <a:lstStyle/>
                    <a:p>
                      <a:pPr fontAlgn="base"/>
                      <a:r>
                        <a:rPr lang="en-GB" sz="1100" dirty="0">
                          <a:effectLst/>
                        </a:rPr>
                        <a:t>Vocabulary</a:t>
                      </a:r>
                      <a:endParaRPr lang="en-GB" dirty="0">
                        <a:effectLst/>
                      </a:endParaRPr>
                    </a:p>
                  </a:txBody>
                  <a:tcPr>
                    <a:lnB w="12700" cap="flat" cmpd="sng" algn="ctr">
                      <a:solidFill>
                        <a:schemeClr val="tx1"/>
                      </a:solidFill>
                      <a:prstDash val="solid"/>
                      <a:round/>
                      <a:headEnd type="none" w="med" len="med"/>
                      <a:tailEnd type="none" w="med" len="med"/>
                    </a:lnB>
                  </a:tcPr>
                </a:tc>
                <a:tc>
                  <a:txBody>
                    <a:bodyPr/>
                    <a:lstStyle/>
                    <a:p>
                      <a:pPr fontAlgn="auto"/>
                      <a:r>
                        <a:rPr lang="en-GB" sz="1100">
                          <a:effectLst/>
                        </a:rPr>
                        <a: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7903806"/>
                  </a:ext>
                </a:extLst>
              </a:tr>
              <a:tr h="456074">
                <a:tc>
                  <a:txBody>
                    <a:bodyPr/>
                    <a:lstStyle/>
                    <a:p>
                      <a:pPr fontAlgn="base"/>
                      <a:r>
                        <a:rPr lang="en-US" sz="1100" b="1" dirty="0">
                          <a:effectLst/>
                        </a:rPr>
                        <a:t>Refugee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a person who has been forced to leave their country in order to escape war, persecution or natural disaster. </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1715195"/>
                  </a:ext>
                </a:extLst>
              </a:tr>
              <a:tr h="333813">
                <a:tc>
                  <a:txBody>
                    <a:bodyPr/>
                    <a:lstStyle/>
                    <a:p>
                      <a:pPr fontAlgn="base"/>
                      <a:r>
                        <a:rPr lang="en-US" sz="1100" b="1" dirty="0">
                          <a:effectLst/>
                        </a:rPr>
                        <a:t>Immigration</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GB" sz="1000" b="0" i="0" kern="1200" dirty="0">
                          <a:solidFill>
                            <a:schemeClr val="tx1"/>
                          </a:solidFill>
                          <a:effectLst/>
                          <a:latin typeface="+mn-lt"/>
                          <a:ea typeface="+mn-ea"/>
                          <a:cs typeface="+mn-cs"/>
                        </a:rPr>
                        <a:t>the action of coming to live permanently in a foreign country:</a:t>
                      </a:r>
                      <a:endParaRPr lang="en-GB" sz="1000"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820697"/>
                  </a:ext>
                </a:extLst>
              </a:tr>
              <a:tr h="322923">
                <a:tc>
                  <a:txBody>
                    <a:bodyPr/>
                    <a:lstStyle/>
                    <a:p>
                      <a:pPr fontAlgn="base"/>
                      <a:r>
                        <a:rPr lang="en-US" sz="1100" b="1" dirty="0">
                          <a:effectLst/>
                        </a:rPr>
                        <a:t>Freedom</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GB" sz="1000" b="0" i="0" kern="1200" dirty="0">
                          <a:solidFill>
                            <a:schemeClr val="tx1"/>
                          </a:solidFill>
                          <a:effectLst/>
                          <a:latin typeface="+mn-lt"/>
                          <a:ea typeface="+mn-ea"/>
                          <a:cs typeface="+mn-cs"/>
                        </a:rPr>
                        <a:t>the power or right to act, speak, or think as one wants</a:t>
                      </a:r>
                      <a:endParaRPr lang="en-GB" sz="1000"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7211707"/>
                  </a:ext>
                </a:extLst>
              </a:tr>
              <a:tr h="276902">
                <a:tc>
                  <a:txBody>
                    <a:bodyPr/>
                    <a:lstStyle/>
                    <a:p>
                      <a:pPr fontAlgn="base"/>
                      <a:r>
                        <a:rPr lang="en-US" sz="1100" b="1" dirty="0">
                          <a:effectLst/>
                        </a:rPr>
                        <a:t>Human Rights</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GB" sz="1000" dirty="0">
                          <a:effectLst/>
                        </a:rPr>
                        <a:t>a right which is belongs to every person and is protected by international law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907614"/>
                  </a:ext>
                </a:extLst>
              </a:tr>
              <a:tr h="307875">
                <a:tc>
                  <a:txBody>
                    <a:bodyPr/>
                    <a:lstStyle/>
                    <a:p>
                      <a:pPr fontAlgn="base"/>
                      <a:r>
                        <a:rPr lang="en-US" sz="1100" b="1" dirty="0">
                          <a:effectLst/>
                        </a:rPr>
                        <a:t>Oppression</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GB" sz="1000" dirty="0">
                          <a:effectLst/>
                        </a:rPr>
                        <a:t>to be subjected to hardship, especially by the unjust exercise of authority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4925852"/>
                  </a:ext>
                </a:extLst>
              </a:tr>
              <a:tr h="322923">
                <a:tc>
                  <a:txBody>
                    <a:bodyPr/>
                    <a:lstStyle/>
                    <a:p>
                      <a:pPr fontAlgn="base"/>
                      <a:r>
                        <a:rPr lang="en-US" sz="1100" b="1" dirty="0">
                          <a:effectLst/>
                        </a:rPr>
                        <a:t>Authority</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GB" sz="1000" dirty="0">
                          <a:effectLst/>
                        </a:rPr>
                        <a:t>the power or right to give orders and make decisions.</a:t>
                      </a:r>
                      <a:endParaRPr lang="en-US" sz="1000"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6467714"/>
                  </a:ext>
                </a:extLst>
              </a:tr>
              <a:tr h="276902">
                <a:tc>
                  <a:txBody>
                    <a:bodyPr/>
                    <a:lstStyle/>
                    <a:p>
                      <a:pPr fontAlgn="base"/>
                      <a:r>
                        <a:rPr lang="en-US" sz="1100" b="1" dirty="0">
                          <a:effectLst/>
                        </a:rPr>
                        <a:t>Independence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sz="1000" dirty="0">
                          <a:effectLst/>
                        </a:rPr>
                        <a:t>to be free from control and have freedom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6370372"/>
                  </a:ext>
                </a:extLst>
              </a:tr>
              <a:tr h="307875">
                <a:tc>
                  <a:txBody>
                    <a:bodyPr/>
                    <a:lstStyle/>
                    <a:p>
                      <a:pPr lvl="0">
                        <a:buNone/>
                      </a:pPr>
                      <a:r>
                        <a:rPr lang="en-US" sz="1100" b="1" dirty="0"/>
                        <a:t>Belonging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sz="1000" dirty="0">
                          <a:effectLst/>
                        </a:rPr>
                        <a:t>feeling an attachment to a particular 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608840"/>
                  </a:ext>
                </a:extLst>
              </a:tr>
              <a:tr h="307875">
                <a:tc>
                  <a:txBody>
                    <a:bodyPr/>
                    <a:lstStyle/>
                    <a:p>
                      <a:pPr lvl="0">
                        <a:buNone/>
                      </a:pPr>
                      <a:r>
                        <a:rPr lang="en-US" sz="1100" b="1" dirty="0"/>
                        <a:t>Perspective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sz="1000" dirty="0">
                          <a:effectLst/>
                        </a:rPr>
                        <a:t>a point of view.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3695672"/>
                  </a:ext>
                </a:extLst>
              </a:tr>
            </a:tbl>
          </a:graphicData>
        </a:graphic>
      </p:graphicFrame>
      <p:graphicFrame>
        <p:nvGraphicFramePr>
          <p:cNvPr id="6" name="Table 5">
            <a:extLst>
              <a:ext uri="{FF2B5EF4-FFF2-40B4-BE49-F238E27FC236}">
                <a16:creationId xmlns:a16="http://schemas.microsoft.com/office/drawing/2014/main" id="{90E5EC27-48E2-47E2-A495-AAE7B8539608}"/>
              </a:ext>
            </a:extLst>
          </p:cNvPr>
          <p:cNvGraphicFramePr>
            <a:graphicFrameLocks noGrp="1"/>
          </p:cNvGraphicFramePr>
          <p:nvPr>
            <p:extLst>
              <p:ext uri="{D42A27DB-BD31-4B8C-83A1-F6EECF244321}">
                <p14:modId xmlns:p14="http://schemas.microsoft.com/office/powerpoint/2010/main" val="2902106099"/>
              </p:ext>
            </p:extLst>
          </p:nvPr>
        </p:nvGraphicFramePr>
        <p:xfrm>
          <a:off x="6566188" y="3562345"/>
          <a:ext cx="5577809" cy="3295655"/>
        </p:xfrm>
        <a:graphic>
          <a:graphicData uri="http://schemas.openxmlformats.org/drawingml/2006/table">
            <a:tbl>
              <a:tblPr firstRow="1" bandRow="1">
                <a:tableStyleId>{7E9639D4-E3E2-4D34-9284-5A2195B3D0D7}</a:tableStyleId>
              </a:tblPr>
              <a:tblGrid>
                <a:gridCol w="1645741">
                  <a:extLst>
                    <a:ext uri="{9D8B030D-6E8A-4147-A177-3AD203B41FA5}">
                      <a16:colId xmlns:a16="http://schemas.microsoft.com/office/drawing/2014/main" val="3485075562"/>
                    </a:ext>
                  </a:extLst>
                </a:gridCol>
                <a:gridCol w="3932068">
                  <a:extLst>
                    <a:ext uri="{9D8B030D-6E8A-4147-A177-3AD203B41FA5}">
                      <a16:colId xmlns:a16="http://schemas.microsoft.com/office/drawing/2014/main" val="2263912008"/>
                    </a:ext>
                  </a:extLst>
                </a:gridCol>
              </a:tblGrid>
              <a:tr h="352747">
                <a:tc>
                  <a:txBody>
                    <a:bodyPr/>
                    <a:lstStyle/>
                    <a:p>
                      <a:pPr fontAlgn="base"/>
                      <a:r>
                        <a:rPr lang="en-GB" sz="1100" dirty="0">
                          <a:effectLst/>
                        </a:rPr>
                        <a:t>Context</a:t>
                      </a:r>
                      <a:endParaRPr lang="en-GB" dirty="0">
                        <a:effectLst/>
                      </a:endParaRPr>
                    </a:p>
                  </a:txBody>
                  <a:tcPr>
                    <a:lnB w="12700" cap="flat" cmpd="sng" algn="ctr">
                      <a:solidFill>
                        <a:schemeClr val="tx1"/>
                      </a:solidFill>
                      <a:prstDash val="solid"/>
                      <a:round/>
                      <a:headEnd type="none" w="med" len="med"/>
                      <a:tailEnd type="none" w="med" len="med"/>
                    </a:lnB>
                  </a:tcPr>
                </a:tc>
                <a:tc>
                  <a:txBody>
                    <a:bodyPr/>
                    <a:lstStyle/>
                    <a:p>
                      <a:pPr fontAlgn="auto"/>
                      <a:r>
                        <a:rPr lang="en-GB" sz="1100">
                          <a:effectLst/>
                        </a:rPr>
                        <a:t>​</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7903806"/>
                  </a:ext>
                </a:extLst>
              </a:tr>
              <a:tr h="352747">
                <a:tc>
                  <a:txBody>
                    <a:bodyPr/>
                    <a:lstStyle/>
                    <a:p>
                      <a:r>
                        <a:rPr lang="en-US" sz="1100" b="1" dirty="0">
                          <a:latin typeface="+mn-lt"/>
                        </a:rPr>
                        <a:t>Refugees and Detention Centers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100" b="0" kern="1200" dirty="0">
                          <a:solidFill>
                            <a:schemeClr val="tx1"/>
                          </a:solidFill>
                          <a:effectLst/>
                          <a:latin typeface="+mn-lt"/>
                          <a:ea typeface="+mn-ea"/>
                          <a:cs typeface="+mn-cs"/>
                        </a:rPr>
                        <a:t>They immigrate to other country to seek safety and a new life. Often, they have to wait in an immigration detention centre while they wait for permission to enter or before they are deported from the country.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1715195"/>
                  </a:ext>
                </a:extLst>
              </a:tr>
              <a:tr h="352747">
                <a:tc>
                  <a:txBody>
                    <a:bodyPr/>
                    <a:lstStyle/>
                    <a:p>
                      <a:pPr fontAlgn="base"/>
                      <a:r>
                        <a:rPr lang="en-US" sz="1100" b="1" dirty="0">
                          <a:latin typeface="+mn-lt"/>
                        </a:rPr>
                        <a:t>Refugee Crisis </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100" dirty="0">
                          <a:effectLst/>
                          <a:latin typeface="+mn-lt"/>
                          <a:ea typeface="Calibri" panose="020F0502020204030204" pitchFamily="34" charset="0"/>
                          <a:cs typeface="Times New Roman"/>
                        </a:rPr>
                        <a:t>As a result of the influx of refugee's seeking safety in other countries it means that often they are overrun and in horrendous living conditions. </a:t>
                      </a:r>
                      <a:endParaRPr lang="en-GB" sz="1100" dirty="0">
                        <a:effectLst/>
                        <a:latin typeface="+mn-lt"/>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820697"/>
                  </a:ext>
                </a:extLst>
              </a:tr>
              <a:tr h="411374">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100" b="1" dirty="0">
                          <a:latin typeface="+mn-lt"/>
                        </a:rPr>
                        <a:t>Rohingyas  </a:t>
                      </a:r>
                    </a:p>
                    <a:p>
                      <a:pPr fontAlgn="base"/>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lnSpc>
                          <a:spcPct val="107000"/>
                        </a:lnSpc>
                        <a:spcAft>
                          <a:spcPts val="0"/>
                        </a:spcAft>
                        <a:buNone/>
                      </a:pPr>
                      <a:r>
                        <a:rPr lang="en-GB" sz="1100" dirty="0">
                          <a:effectLst/>
                          <a:latin typeface="+mn-lt"/>
                          <a:ea typeface="Calibri" panose="020F0502020204030204" pitchFamily="34" charset="0"/>
                          <a:cs typeface="Times New Roman"/>
                        </a:rPr>
                        <a:t>A district, Muslim ethnic group mainly living in Myanmar (also known as Burma), in Southeast Asia. </a:t>
                      </a:r>
                    </a:p>
                    <a:p>
                      <a:pPr marL="0" lvl="0" indent="0" algn="l">
                        <a:lnSpc>
                          <a:spcPct val="107000"/>
                        </a:lnSpc>
                        <a:spcAft>
                          <a:spcPts val="0"/>
                        </a:spcAft>
                        <a:buNone/>
                      </a:pPr>
                      <a:r>
                        <a:rPr lang="en-GB" sz="1100" dirty="0">
                          <a:effectLst/>
                          <a:latin typeface="+mn-lt"/>
                          <a:ea typeface="Calibri" panose="020F0502020204030204" pitchFamily="34" charset="0"/>
                          <a:cs typeface="Times New Roman"/>
                        </a:rPr>
                        <a:t>Thought to have descended from Muslim traders who settled there more than 1,000 years ago. </a:t>
                      </a:r>
                    </a:p>
                    <a:p>
                      <a:pPr marL="0" lvl="0" indent="0" algn="l">
                        <a:lnSpc>
                          <a:spcPct val="107000"/>
                        </a:lnSpc>
                        <a:spcAft>
                          <a:spcPts val="0"/>
                        </a:spcAft>
                        <a:buNone/>
                      </a:pPr>
                      <a:r>
                        <a:rPr lang="en-GB" sz="1100" dirty="0">
                          <a:effectLst/>
                          <a:latin typeface="+mn-lt"/>
                          <a:ea typeface="Calibri" panose="020F0502020204030204" pitchFamily="34" charset="0"/>
                          <a:cs typeface="Times New Roman"/>
                        </a:rPr>
                        <a:t>They are regularly persecuted, not seen as citizens and in Bangladesh many are poor with no documents or job prospects.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7211707"/>
                  </a:ext>
                </a:extLst>
              </a:tr>
              <a:tr h="352747">
                <a:tc>
                  <a:txBody>
                    <a:bodyPr/>
                    <a:lstStyle/>
                    <a:p>
                      <a:pPr fontAlgn="base"/>
                      <a:r>
                        <a:rPr lang="en-US" sz="1100" b="1" dirty="0">
                          <a:effectLst/>
                        </a:rPr>
                        <a:t>Identity</a:t>
                      </a:r>
                      <a:endParaRPr lang="en-GB" sz="1100" b="1"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100" baseline="0" dirty="0">
                          <a:latin typeface="+mn-lt"/>
                        </a:rPr>
                        <a:t>Often refugees feel they are stripped of an identity, having no documentation, no rights and no freedom.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907614"/>
                  </a:ext>
                </a:extLst>
              </a:tr>
            </a:tbl>
          </a:graphicData>
        </a:graphic>
      </p:graphicFrame>
    </p:spTree>
    <p:extLst>
      <p:ext uri="{BB962C8B-B14F-4D97-AF65-F5344CB8AC3E}">
        <p14:creationId xmlns:p14="http://schemas.microsoft.com/office/powerpoint/2010/main" val="8566999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1487</Words>
  <Application>Microsoft Office PowerPoint</Application>
  <PresentationFormat>Widescreen</PresentationFormat>
  <Paragraphs>104</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Mason</dc:creator>
  <cp:lastModifiedBy>Lauren Mason</cp:lastModifiedBy>
  <cp:revision>8</cp:revision>
  <dcterms:created xsi:type="dcterms:W3CDTF">2022-01-05T10:31:55Z</dcterms:created>
  <dcterms:modified xsi:type="dcterms:W3CDTF">2023-12-11T11:55:12Z</dcterms:modified>
</cp:coreProperties>
</file>