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4"/>
  </p:notesMasterIdLst>
  <p:sldIdLst>
    <p:sldId id="256" r:id="rId2"/>
    <p:sldId id="257" r:id="rId3"/>
  </p:sldIdLst>
  <p:sldSz cx="9906000" cy="6858000" type="A4"/>
  <p:notesSz cx="9929813" cy="67992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357" autoAdjust="0"/>
  </p:normalViewPr>
  <p:slideViewPr>
    <p:cSldViewPr snapToGrid="0">
      <p:cViewPr varScale="1">
        <p:scale>
          <a:sx n="110" d="100"/>
          <a:sy n="110" d="100"/>
        </p:scale>
        <p:origin x="136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919" cy="34153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5171" y="0"/>
            <a:ext cx="4302919" cy="341538"/>
          </a:xfrm>
          <a:prstGeom prst="rect">
            <a:avLst/>
          </a:prstGeom>
        </p:spPr>
        <p:txBody>
          <a:bodyPr vert="horz" lIns="91440" tIns="45720" rIns="91440" bIns="45720" rtlCol="0"/>
          <a:lstStyle>
            <a:lvl1pPr algn="r">
              <a:defRPr sz="1200"/>
            </a:lvl1pPr>
          </a:lstStyle>
          <a:p>
            <a:fld id="{80233376-4B8D-4C0D-B258-21B6A75FA91F}" type="datetimeFigureOut">
              <a:rPr lang="en-GB" smtClean="0"/>
              <a:t>20/04/2023</a:t>
            </a:fld>
            <a:endParaRPr lang="en-GB"/>
          </a:p>
        </p:txBody>
      </p:sp>
      <p:sp>
        <p:nvSpPr>
          <p:cNvPr id="4" name="Slide Image Placeholder 3"/>
          <p:cNvSpPr>
            <a:spLocks noGrp="1" noRot="1" noChangeAspect="1"/>
          </p:cNvSpPr>
          <p:nvPr>
            <p:ph type="sldImg" idx="2"/>
          </p:nvPr>
        </p:nvSpPr>
        <p:spPr>
          <a:xfrm>
            <a:off x="3306763" y="849313"/>
            <a:ext cx="3316287" cy="2295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982" y="3272146"/>
            <a:ext cx="7943850" cy="267720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457727"/>
            <a:ext cx="4302919" cy="34153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5171" y="6457727"/>
            <a:ext cx="4302919" cy="341537"/>
          </a:xfrm>
          <a:prstGeom prst="rect">
            <a:avLst/>
          </a:prstGeom>
        </p:spPr>
        <p:txBody>
          <a:bodyPr vert="horz" lIns="91440" tIns="45720" rIns="91440" bIns="45720" rtlCol="0" anchor="b"/>
          <a:lstStyle>
            <a:lvl1pPr algn="r">
              <a:defRPr sz="1200"/>
            </a:lvl1pPr>
          </a:lstStyle>
          <a:p>
            <a:fld id="{923310CB-1718-49E8-888B-46F507540626}" type="slidenum">
              <a:rPr lang="en-GB" smtClean="0"/>
              <a:t>‹#›</a:t>
            </a:fld>
            <a:endParaRPr lang="en-GB"/>
          </a:p>
        </p:txBody>
      </p:sp>
    </p:spTree>
    <p:extLst>
      <p:ext uri="{BB962C8B-B14F-4D97-AF65-F5344CB8AC3E}">
        <p14:creationId xmlns:p14="http://schemas.microsoft.com/office/powerpoint/2010/main" val="1584488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GB" dirty="0"/>
          </a:p>
        </p:txBody>
      </p:sp>
      <p:sp>
        <p:nvSpPr>
          <p:cNvPr id="4" name="Slide Number Placeholder 3"/>
          <p:cNvSpPr>
            <a:spLocks noGrp="1"/>
          </p:cNvSpPr>
          <p:nvPr>
            <p:ph type="sldNum" sz="quarter" idx="5"/>
          </p:nvPr>
        </p:nvSpPr>
        <p:spPr/>
        <p:txBody>
          <a:bodyPr/>
          <a:lstStyle/>
          <a:p>
            <a:fld id="{923310CB-1718-49E8-888B-46F507540626}" type="slidenum">
              <a:rPr lang="en-GB" smtClean="0"/>
              <a:t>1</a:t>
            </a:fld>
            <a:endParaRPr lang="en-GB"/>
          </a:p>
        </p:txBody>
      </p:sp>
    </p:spTree>
    <p:extLst>
      <p:ext uri="{BB962C8B-B14F-4D97-AF65-F5344CB8AC3E}">
        <p14:creationId xmlns:p14="http://schemas.microsoft.com/office/powerpoint/2010/main" val="3759621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3310CB-1718-49E8-888B-46F507540626}" type="slidenum">
              <a:rPr lang="en-GB" smtClean="0"/>
              <a:t>2</a:t>
            </a:fld>
            <a:endParaRPr lang="en-GB"/>
          </a:p>
        </p:txBody>
      </p:sp>
    </p:spTree>
    <p:extLst>
      <p:ext uri="{BB962C8B-B14F-4D97-AF65-F5344CB8AC3E}">
        <p14:creationId xmlns:p14="http://schemas.microsoft.com/office/powerpoint/2010/main" val="2512036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4F6AA01-9489-43EE-8C7B-01F50ECFA9D3}" type="datetimeFigureOut">
              <a:rPr lang="en-GB" smtClean="0"/>
              <a:t>20/04/2023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1263395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F6AA01-9489-43EE-8C7B-01F50ECFA9D3}" type="datetimeFigureOut">
              <a:rPr lang="en-GB" smtClean="0"/>
              <a:t>20/04/2023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1232929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F6AA01-9489-43EE-8C7B-01F50ECFA9D3}" type="datetimeFigureOut">
              <a:rPr lang="en-GB" smtClean="0"/>
              <a:t>20/04/2023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2726893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F6AA01-9489-43EE-8C7B-01F50ECFA9D3}" type="datetimeFigureOut">
              <a:rPr lang="en-GB" smtClean="0"/>
              <a:t>20/04/2023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1592439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F6AA01-9489-43EE-8C7B-01F50ECFA9D3}" type="datetimeFigureOut">
              <a:rPr lang="en-GB" smtClean="0"/>
              <a:t>20/04/2023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232329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4F6AA01-9489-43EE-8C7B-01F50ECFA9D3}" type="datetimeFigureOut">
              <a:rPr lang="en-GB" smtClean="0"/>
              <a:t>20/04/2023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4036535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F6AA01-9489-43EE-8C7B-01F50ECFA9D3}" type="datetimeFigureOut">
              <a:rPr lang="en-GB" smtClean="0"/>
              <a:t>20/04/2023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905613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4F6AA01-9489-43EE-8C7B-01F50ECFA9D3}" type="datetimeFigureOut">
              <a:rPr lang="en-GB" smtClean="0"/>
              <a:t>20/04/2023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2883187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F6AA01-9489-43EE-8C7B-01F50ECFA9D3}" type="datetimeFigureOut">
              <a:rPr lang="en-GB" smtClean="0"/>
              <a:t>20/04/2023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4010561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F6AA01-9489-43EE-8C7B-01F50ECFA9D3}" type="datetimeFigureOut">
              <a:rPr lang="en-GB" smtClean="0"/>
              <a:t>20/04/2023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11554276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F6AA01-9489-43EE-8C7B-01F50ECFA9D3}" type="datetimeFigureOut">
              <a:rPr lang="en-GB" smtClean="0"/>
              <a:t>20/04/2023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85E7B10-963D-4A49-A53C-5584DAF1B013}" type="slidenum">
              <a:rPr lang="en-GB" smtClean="0"/>
              <a:t>‹#›</a:t>
            </a:fld>
            <a:endParaRPr lang="en-GB"/>
          </a:p>
        </p:txBody>
      </p:sp>
    </p:spTree>
    <p:extLst>
      <p:ext uri="{BB962C8B-B14F-4D97-AF65-F5344CB8AC3E}">
        <p14:creationId xmlns:p14="http://schemas.microsoft.com/office/powerpoint/2010/main" val="10211482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F6AA01-9489-43EE-8C7B-01F50ECFA9D3}" type="datetimeFigureOut">
              <a:rPr lang="en-GB" smtClean="0"/>
              <a:t>20/04/2023</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5E7B10-963D-4A49-A53C-5584DAF1B013}" type="slidenum">
              <a:rPr lang="en-GB" smtClean="0"/>
              <a:t>‹#›</a:t>
            </a:fld>
            <a:endParaRPr lang="en-GB"/>
          </a:p>
        </p:txBody>
      </p:sp>
    </p:spTree>
    <p:extLst>
      <p:ext uri="{BB962C8B-B14F-4D97-AF65-F5344CB8AC3E}">
        <p14:creationId xmlns:p14="http://schemas.microsoft.com/office/powerpoint/2010/main" val="35527597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AB60C0-26FB-4E4F-95DD-E825B4C2ED36}"/>
              </a:ext>
            </a:extLst>
          </p:cNvPr>
          <p:cNvSpPr txBox="1"/>
          <p:nvPr/>
        </p:nvSpPr>
        <p:spPr>
          <a:xfrm>
            <a:off x="0" y="7389"/>
            <a:ext cx="9906000" cy="475771"/>
          </a:xfrm>
          <a:prstGeom prst="rect">
            <a:avLst/>
          </a:prstGeom>
          <a:solidFill>
            <a:schemeClr val="tx1"/>
          </a:solidFill>
        </p:spPr>
        <p:txBody>
          <a:bodyPr wrap="square" rtlCol="0">
            <a:spAutoFit/>
          </a:bodyPr>
          <a:lstStyle/>
          <a:p>
            <a:pPr algn="ctr"/>
            <a:r>
              <a:rPr lang="en-GB" sz="1246" b="1" dirty="0">
                <a:solidFill>
                  <a:schemeClr val="bg1"/>
                </a:solidFill>
              </a:rPr>
              <a:t>Why is diversity important? - Ghost Boys 8.1</a:t>
            </a:r>
          </a:p>
          <a:p>
            <a:pPr algn="ctr"/>
            <a:endParaRPr lang="en-GB" sz="1246" b="1" dirty="0">
              <a:solidFill>
                <a:schemeClr val="bg1"/>
              </a:solidFill>
            </a:endParaRPr>
          </a:p>
        </p:txBody>
      </p:sp>
      <p:graphicFrame>
        <p:nvGraphicFramePr>
          <p:cNvPr id="11" name="Table 6">
            <a:extLst>
              <a:ext uri="{FF2B5EF4-FFF2-40B4-BE49-F238E27FC236}">
                <a16:creationId xmlns:a16="http://schemas.microsoft.com/office/drawing/2014/main" id="{C48A6E6B-502A-42E9-A92F-C37ABEB07559}"/>
              </a:ext>
            </a:extLst>
          </p:cNvPr>
          <p:cNvGraphicFramePr>
            <a:graphicFrameLocks noGrp="1"/>
          </p:cNvGraphicFramePr>
          <p:nvPr>
            <p:extLst>
              <p:ext uri="{D42A27DB-BD31-4B8C-83A1-F6EECF244321}">
                <p14:modId xmlns:p14="http://schemas.microsoft.com/office/powerpoint/2010/main" val="3404862886"/>
              </p:ext>
            </p:extLst>
          </p:nvPr>
        </p:nvGraphicFramePr>
        <p:xfrm>
          <a:off x="0" y="291441"/>
          <a:ext cx="5956663" cy="6585113"/>
        </p:xfrm>
        <a:graphic>
          <a:graphicData uri="http://schemas.openxmlformats.org/drawingml/2006/table">
            <a:tbl>
              <a:tblPr firstRow="1" bandRow="1">
                <a:tableStyleId>{5C22544A-7EE6-4342-B048-85BDC9FD1C3A}</a:tableStyleId>
              </a:tblPr>
              <a:tblGrid>
                <a:gridCol w="616056">
                  <a:extLst>
                    <a:ext uri="{9D8B030D-6E8A-4147-A177-3AD203B41FA5}">
                      <a16:colId xmlns:a16="http://schemas.microsoft.com/office/drawing/2014/main" val="3402942793"/>
                    </a:ext>
                  </a:extLst>
                </a:gridCol>
                <a:gridCol w="5340607">
                  <a:extLst>
                    <a:ext uri="{9D8B030D-6E8A-4147-A177-3AD203B41FA5}">
                      <a16:colId xmlns:a16="http://schemas.microsoft.com/office/drawing/2014/main" val="2679429350"/>
                    </a:ext>
                  </a:extLst>
                </a:gridCol>
              </a:tblGrid>
              <a:tr h="232092">
                <a:tc gridSpan="2">
                  <a:txBody>
                    <a:bodyPr/>
                    <a:lstStyle/>
                    <a:p>
                      <a:r>
                        <a:rPr lang="en-GB" sz="1100" dirty="0"/>
                        <a:t>Plot </a:t>
                      </a:r>
                      <a:r>
                        <a:rPr lang="en-GB" sz="1100" dirty="0">
                          <a:solidFill>
                            <a:schemeClr val="bg1"/>
                          </a:solidFill>
                        </a:rPr>
                        <a:t>of ‘Ghost Boys’ by Jewell Parker Rhodes</a:t>
                      </a:r>
                      <a:endParaRPr lang="en-GB" sz="1100" dirty="0"/>
                    </a:p>
                  </a:txBody>
                  <a:tcPr marL="63305" marR="63305" marT="31652" marB="31652">
                    <a:lnB w="12700" cap="flat" cmpd="sng" algn="ctr">
                      <a:solidFill>
                        <a:schemeClr val="tx1"/>
                      </a:solidFill>
                      <a:prstDash val="solid"/>
                      <a:round/>
                      <a:headEnd type="none" w="med" len="med"/>
                      <a:tailEnd type="none" w="med" len="med"/>
                    </a:lnB>
                    <a:solidFill>
                      <a:schemeClr val="tx1"/>
                    </a:solidFill>
                  </a:tcPr>
                </a:tc>
                <a:tc hMerge="1">
                  <a:txBody>
                    <a:bodyPr/>
                    <a:lstStyle/>
                    <a:p>
                      <a:endParaRPr lang="en-GB" sz="900" dirty="0"/>
                    </a:p>
                  </a:txBody>
                  <a:tcPr marL="63305" marR="63305" marT="31652" marB="31652">
                    <a:solidFill>
                      <a:schemeClr val="tx1"/>
                    </a:solidFill>
                  </a:tcPr>
                </a:tc>
                <a:extLst>
                  <a:ext uri="{0D108BD9-81ED-4DB2-BD59-A6C34878D82A}">
                    <a16:rowId xmlns:a16="http://schemas.microsoft.com/office/drawing/2014/main" val="49054549"/>
                  </a:ext>
                </a:extLst>
              </a:tr>
              <a:tr h="1411403">
                <a:tc>
                  <a:txBody>
                    <a:bodyPr/>
                    <a:lstStyle/>
                    <a:p>
                      <a:pPr marL="0" indent="0">
                        <a:buNone/>
                      </a:pPr>
                      <a:r>
                        <a:rPr lang="en-GB" sz="1100" b="1" dirty="0"/>
                        <a:t>1. Part One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rgbClr val="202832"/>
                          </a:solidFill>
                          <a:effectLst/>
                          <a:latin typeface="+mn-lt"/>
                        </a:rPr>
                        <a:t>Jerome is an ordinary seventh-grader attempting to navigate the many dangers of growing up in contemporary </a:t>
                      </a:r>
                      <a:r>
                        <a:rPr lang="en-US" sz="1100" b="1" i="0" dirty="0">
                          <a:solidFill>
                            <a:srgbClr val="202832"/>
                          </a:solidFill>
                          <a:effectLst/>
                          <a:latin typeface="+mn-lt"/>
                        </a:rPr>
                        <a:t>Chicago</a:t>
                      </a:r>
                      <a:r>
                        <a:rPr lang="en-US" sz="1100" b="0" i="0" dirty="0">
                          <a:solidFill>
                            <a:srgbClr val="202832"/>
                          </a:solidFill>
                          <a:effectLst/>
                          <a:latin typeface="+mn-lt"/>
                        </a:rPr>
                        <a:t>. Although Jerome has a loving relationship with his grandmother, his sister Kim, and hardworking parents, life outside home is scary. The eight blocks between home and Jerome’s school are unsafe because of drug dealers and the </a:t>
                      </a:r>
                      <a:r>
                        <a:rPr lang="en-US" sz="1100" b="1" i="0" dirty="0">
                          <a:solidFill>
                            <a:srgbClr val="202832"/>
                          </a:solidFill>
                          <a:effectLst/>
                          <a:latin typeface="+mn-lt"/>
                        </a:rPr>
                        <a:t>threat of the police</a:t>
                      </a:r>
                      <a:r>
                        <a:rPr lang="en-US" sz="1100" b="0" i="0" dirty="0">
                          <a:solidFill>
                            <a:srgbClr val="202832"/>
                          </a:solidFill>
                          <a:effectLst/>
                          <a:latin typeface="+mn-lt"/>
                        </a:rPr>
                        <a:t>, who harass and profile Black people, especially men and boys. </a:t>
                      </a:r>
                      <a:r>
                        <a:rPr lang="en-US" sz="1100" b="1" i="0" dirty="0">
                          <a:solidFill>
                            <a:srgbClr val="202832"/>
                          </a:solidFill>
                          <a:effectLst/>
                          <a:latin typeface="+mn-lt"/>
                        </a:rPr>
                        <a:t>School is also unsafe </a:t>
                      </a:r>
                      <a:r>
                        <a:rPr lang="en-US" sz="1100" b="0" i="0" dirty="0">
                          <a:solidFill>
                            <a:srgbClr val="202832"/>
                          </a:solidFill>
                          <a:effectLst/>
                          <a:latin typeface="+mn-lt"/>
                        </a:rPr>
                        <a:t>because Jerome is the </a:t>
                      </a:r>
                      <a:r>
                        <a:rPr lang="en-US" sz="1100" b="1" i="0" dirty="0">
                          <a:solidFill>
                            <a:srgbClr val="202832"/>
                          </a:solidFill>
                          <a:effectLst/>
                          <a:latin typeface="+mn-lt"/>
                        </a:rPr>
                        <a:t>regular victim of three bullies</a:t>
                      </a:r>
                      <a:r>
                        <a:rPr lang="en-US" sz="1100" b="0" i="0" dirty="0">
                          <a:solidFill>
                            <a:srgbClr val="202832"/>
                          </a:solidFill>
                          <a:effectLst/>
                          <a:latin typeface="+mn-lt"/>
                        </a:rPr>
                        <a:t>—Eddie, Snap, and Mike—who sometimes greet him at the door when he arrives at school and beat him up at lunch. Jerome’s approach to managing these challenges is to remain invisible.</a:t>
                      </a:r>
                      <a:endParaRPr lang="en-GB" sz="1100" dirty="0">
                        <a:latin typeface="+mn-lt"/>
                      </a:endParaRP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1196014"/>
                  </a:ext>
                </a:extLst>
              </a:tr>
              <a:tr h="1242930">
                <a:tc>
                  <a:txBody>
                    <a:bodyPr/>
                    <a:lstStyle/>
                    <a:p>
                      <a:pPr marL="0" indent="0">
                        <a:buNone/>
                      </a:pPr>
                      <a:r>
                        <a:rPr lang="en-GB" sz="1100" b="1" dirty="0"/>
                        <a:t>2.  Part Two</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rgbClr val="202832"/>
                          </a:solidFill>
                          <a:effectLst/>
                          <a:latin typeface="+mn-lt"/>
                        </a:rPr>
                        <a:t>Jerome abandons this strategy of remaining invisible when </a:t>
                      </a:r>
                      <a:r>
                        <a:rPr lang="en-US" sz="1100" b="1" i="0" dirty="0">
                          <a:solidFill>
                            <a:srgbClr val="202832"/>
                          </a:solidFill>
                          <a:effectLst/>
                          <a:latin typeface="+mn-lt"/>
                        </a:rPr>
                        <a:t>Carlos, a boy from San Antonio, Texas</a:t>
                      </a:r>
                      <a:r>
                        <a:rPr lang="en-US" sz="1100" b="0" i="0" dirty="0">
                          <a:solidFill>
                            <a:srgbClr val="202832"/>
                          </a:solidFill>
                          <a:effectLst/>
                          <a:latin typeface="+mn-lt"/>
                        </a:rPr>
                        <a:t>, arrives one day. Jerome answers the call to help the new kid, and Jerome does exactly that by teaching Carlos how to hide from bullies by eating lunch in the bathroom. Unfortunately, the bullies discover the boys in their bathroom hideout. Carlos responds by pulling what appears to be a gun to defend himself and Jerome. After the altercation ends, Carlos reveals that </a:t>
                      </a:r>
                      <a:r>
                        <a:rPr lang="en-US" sz="1100" b="1" i="0" dirty="0">
                          <a:solidFill>
                            <a:srgbClr val="202832"/>
                          </a:solidFill>
                          <a:effectLst/>
                          <a:latin typeface="+mn-lt"/>
                        </a:rPr>
                        <a:t>the gun is a toy one</a:t>
                      </a:r>
                      <a:r>
                        <a:rPr lang="en-US" sz="1100" b="0" i="0" dirty="0">
                          <a:solidFill>
                            <a:srgbClr val="202832"/>
                          </a:solidFill>
                          <a:effectLst/>
                          <a:latin typeface="+mn-lt"/>
                        </a:rPr>
                        <a:t>. After school that day, </a:t>
                      </a:r>
                      <a:r>
                        <a:rPr lang="en-US" sz="1100" b="1" i="0" dirty="0">
                          <a:solidFill>
                            <a:srgbClr val="202832"/>
                          </a:solidFill>
                          <a:effectLst/>
                          <a:latin typeface="+mn-lt"/>
                        </a:rPr>
                        <a:t>Carlos insists that Jerome take the toy gun.</a:t>
                      </a:r>
                      <a:endParaRPr lang="en-GB" sz="1100" b="1" dirty="0">
                        <a:latin typeface="+mn-lt"/>
                      </a:endParaRP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3573917"/>
                  </a:ext>
                </a:extLst>
              </a:tr>
              <a:tr h="1388564">
                <a:tc>
                  <a:txBody>
                    <a:bodyPr/>
                    <a:lstStyle/>
                    <a:p>
                      <a:pPr marL="0" indent="0">
                        <a:buNone/>
                      </a:pPr>
                      <a:r>
                        <a:rPr lang="en-GB" sz="1100" b="1" dirty="0"/>
                        <a:t>3.  Part Three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rgbClr val="202832"/>
                          </a:solidFill>
                          <a:effectLst/>
                          <a:latin typeface="+mn-lt"/>
                        </a:rPr>
                        <a:t>Those misgivings turn out to be forewarning. Jerome is playing a pretend game of good guys and bad guys one day near his neighborhood when </a:t>
                      </a:r>
                      <a:r>
                        <a:rPr lang="en-US" sz="1100" b="1" i="0" dirty="0">
                          <a:solidFill>
                            <a:srgbClr val="202832"/>
                          </a:solidFill>
                          <a:effectLst/>
                          <a:latin typeface="+mn-lt"/>
                        </a:rPr>
                        <a:t>someone makes a 911 call about a boy with a gun.</a:t>
                      </a:r>
                      <a:r>
                        <a:rPr lang="en-US" sz="1100" b="0" i="0" dirty="0">
                          <a:solidFill>
                            <a:srgbClr val="202832"/>
                          </a:solidFill>
                          <a:effectLst/>
                          <a:latin typeface="+mn-lt"/>
                        </a:rPr>
                        <a:t> The dispatcher who forwards the call to the police fails to mention that the gun is a toy. When the officers arrive on the scene, one of them, </a:t>
                      </a:r>
                      <a:r>
                        <a:rPr lang="en-US" sz="1100" b="1" i="0" dirty="0">
                          <a:solidFill>
                            <a:srgbClr val="202832"/>
                          </a:solidFill>
                          <a:effectLst/>
                          <a:latin typeface="+mn-lt"/>
                        </a:rPr>
                        <a:t>Officer Moore, shoots and kills Jerome </a:t>
                      </a:r>
                      <a:r>
                        <a:rPr lang="en-US" sz="1100" b="0" i="0" dirty="0">
                          <a:solidFill>
                            <a:srgbClr val="202832"/>
                          </a:solidFill>
                          <a:effectLst/>
                          <a:latin typeface="+mn-lt"/>
                        </a:rPr>
                        <a:t>without ever rendering first aid as the young boy dies. In the aftermath, the legal system finds in a preliminary hearing that there is not enough evidence to take the case to trial because </a:t>
                      </a:r>
                      <a:r>
                        <a:rPr lang="en-US" sz="1100" b="1" i="0" dirty="0">
                          <a:solidFill>
                            <a:srgbClr val="202832"/>
                          </a:solidFill>
                          <a:effectLst/>
                          <a:latin typeface="+mn-lt"/>
                        </a:rPr>
                        <a:t>the officer involved claims he was in fear for his life</a:t>
                      </a:r>
                      <a:r>
                        <a:rPr lang="en-US" sz="1100" b="0" i="0" dirty="0">
                          <a:solidFill>
                            <a:srgbClr val="202832"/>
                          </a:solidFill>
                          <a:effectLst/>
                          <a:latin typeface="+mn-lt"/>
                        </a:rPr>
                        <a:t> when he shot Jerome.</a:t>
                      </a:r>
                      <a:endParaRPr lang="en-GB" sz="1100" dirty="0">
                        <a:latin typeface="+mn-lt"/>
                      </a:endParaRP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7846416"/>
                  </a:ext>
                </a:extLst>
              </a:tr>
              <a:tr h="1059061">
                <a:tc>
                  <a:txBody>
                    <a:bodyPr/>
                    <a:lstStyle/>
                    <a:p>
                      <a:pPr marL="0" indent="0">
                        <a:buNone/>
                      </a:pPr>
                      <a:r>
                        <a:rPr lang="en-GB" sz="1100" b="1" dirty="0"/>
                        <a:t>4. Part Four</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rgbClr val="202832"/>
                          </a:solidFill>
                          <a:effectLst/>
                          <a:latin typeface="+mn-lt"/>
                        </a:rPr>
                        <a:t>Rather than moving on, Jerome stays as a ghost who discovers a tragic brotherhood of murdered Black boys who include </a:t>
                      </a:r>
                      <a:r>
                        <a:rPr lang="en-US" sz="1100" b="1" i="0" u="none" strike="noStrike" dirty="0">
                          <a:solidFill>
                            <a:schemeClr val="tx1"/>
                          </a:solidFill>
                          <a:effectLst/>
                          <a:latin typeface="+mn-lt"/>
                        </a:rPr>
                        <a:t>Emmett Till</a:t>
                      </a:r>
                      <a:r>
                        <a:rPr lang="en-US" sz="1100" b="0" i="0" dirty="0">
                          <a:solidFill>
                            <a:srgbClr val="202832"/>
                          </a:solidFill>
                          <a:effectLst/>
                          <a:latin typeface="+mn-lt"/>
                        </a:rPr>
                        <a:t>. His death in Mississippi as well as his mother’s decision to expose her grief and his damaged body to the world during his funeral roused </a:t>
                      </a:r>
                      <a:r>
                        <a:rPr lang="en-US" sz="1100" b="1" i="0" dirty="0">
                          <a:solidFill>
                            <a:srgbClr val="202832"/>
                          </a:solidFill>
                          <a:effectLst/>
                          <a:latin typeface="+mn-lt"/>
                        </a:rPr>
                        <a:t>civil rights work in the 1950s</a:t>
                      </a:r>
                      <a:r>
                        <a:rPr lang="en-US" sz="1100" b="0" i="0" dirty="0">
                          <a:solidFill>
                            <a:srgbClr val="202832"/>
                          </a:solidFill>
                          <a:effectLst/>
                          <a:latin typeface="+mn-lt"/>
                        </a:rPr>
                        <a:t>. Emmett’s ghost teaches Jerome about the importance of witnessing and helping the living to tell the stories of their own grief and their murdered loved ones. </a:t>
                      </a:r>
                      <a:endParaRPr lang="en-GB" sz="1100" dirty="0">
                        <a:latin typeface="+mn-lt"/>
                      </a:endParaRP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3568360"/>
                  </a:ext>
                </a:extLst>
              </a:tr>
              <a:tr h="1225120">
                <a:tc>
                  <a:txBody>
                    <a:bodyPr/>
                    <a:lstStyle/>
                    <a:p>
                      <a:pPr marL="0" indent="0">
                        <a:buNone/>
                      </a:pPr>
                      <a:r>
                        <a:rPr lang="en-GB" sz="1100" b="1" dirty="0"/>
                        <a:t>5. Part Five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rgbClr val="202832"/>
                          </a:solidFill>
                          <a:effectLst/>
                          <a:latin typeface="+mn-lt"/>
                        </a:rPr>
                        <a:t>In that spirit, Jerome haunts </a:t>
                      </a:r>
                      <a:r>
                        <a:rPr lang="en-US" sz="1100" b="0" i="0" u="none" strike="noStrike" dirty="0">
                          <a:solidFill>
                            <a:schemeClr val="tx1"/>
                          </a:solidFill>
                          <a:effectLst/>
                          <a:latin typeface="+mn-lt"/>
                        </a:rPr>
                        <a:t>Sarah Moore</a:t>
                      </a:r>
                      <a:r>
                        <a:rPr lang="en-US" sz="1100" b="0" i="0" dirty="0">
                          <a:solidFill>
                            <a:srgbClr val="202832"/>
                          </a:solidFill>
                          <a:effectLst/>
                          <a:latin typeface="+mn-lt"/>
                        </a:rPr>
                        <a:t>, the daughter of the officer who killed Jerome, until she reconciles with her father and begins a website to tell the stories of the murdered Black boys and men. Jerome breaks through to Carlos as well, who eventually gathers the courage to tell Jerome’s grandmother that he was the one who gave the gun to Jerome. The novel closes with a </a:t>
                      </a:r>
                      <a:r>
                        <a:rPr lang="en-US" sz="1100" b="1" i="0" dirty="0">
                          <a:solidFill>
                            <a:srgbClr val="202832"/>
                          </a:solidFill>
                          <a:effectLst/>
                          <a:latin typeface="+mn-lt"/>
                        </a:rPr>
                        <a:t>moving Day of the Dead celebration in which Jerome and Carlos’s families celebrate Jerome’s memory. </a:t>
                      </a:r>
                      <a:endParaRPr lang="en-GB" sz="1100" b="1" dirty="0">
                        <a:latin typeface="+mn-lt"/>
                      </a:endParaRP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82266043"/>
                  </a:ext>
                </a:extLst>
              </a:tr>
            </a:tbl>
          </a:graphicData>
        </a:graphic>
      </p:graphicFrame>
      <p:graphicFrame>
        <p:nvGraphicFramePr>
          <p:cNvPr id="10" name="Table 6">
            <a:extLst>
              <a:ext uri="{FF2B5EF4-FFF2-40B4-BE49-F238E27FC236}">
                <a16:creationId xmlns:a16="http://schemas.microsoft.com/office/drawing/2014/main" id="{F6B9F296-2D2B-4491-8CAC-48BB20D05E91}"/>
              </a:ext>
            </a:extLst>
          </p:cNvPr>
          <p:cNvGraphicFramePr>
            <a:graphicFrameLocks noGrp="1"/>
          </p:cNvGraphicFramePr>
          <p:nvPr>
            <p:extLst>
              <p:ext uri="{D42A27DB-BD31-4B8C-83A1-F6EECF244321}">
                <p14:modId xmlns:p14="http://schemas.microsoft.com/office/powerpoint/2010/main" val="3802355487"/>
              </p:ext>
            </p:extLst>
          </p:nvPr>
        </p:nvGraphicFramePr>
        <p:xfrm>
          <a:off x="5956662" y="297973"/>
          <a:ext cx="3949337" cy="2712760"/>
        </p:xfrm>
        <a:graphic>
          <a:graphicData uri="http://schemas.openxmlformats.org/drawingml/2006/table">
            <a:tbl>
              <a:tblPr firstRow="1" bandRow="1">
                <a:tableStyleId>{5C22544A-7EE6-4342-B048-85BDC9FD1C3A}</a:tableStyleId>
              </a:tblPr>
              <a:tblGrid>
                <a:gridCol w="942469">
                  <a:extLst>
                    <a:ext uri="{9D8B030D-6E8A-4147-A177-3AD203B41FA5}">
                      <a16:colId xmlns:a16="http://schemas.microsoft.com/office/drawing/2014/main" val="3402942793"/>
                    </a:ext>
                  </a:extLst>
                </a:gridCol>
                <a:gridCol w="3006868">
                  <a:extLst>
                    <a:ext uri="{9D8B030D-6E8A-4147-A177-3AD203B41FA5}">
                      <a16:colId xmlns:a16="http://schemas.microsoft.com/office/drawing/2014/main" val="2679429350"/>
                    </a:ext>
                  </a:extLst>
                </a:gridCol>
              </a:tblGrid>
              <a:tr h="217369">
                <a:tc gridSpan="2">
                  <a:txBody>
                    <a:bodyPr/>
                    <a:lstStyle/>
                    <a:p>
                      <a:r>
                        <a:rPr lang="en-GB" sz="1100" dirty="0"/>
                        <a:t>Characters </a:t>
                      </a:r>
                      <a:r>
                        <a:rPr lang="en-GB" sz="1100" dirty="0">
                          <a:solidFill>
                            <a:schemeClr val="bg1"/>
                          </a:solidFill>
                        </a:rPr>
                        <a:t>in ‘’ Ghost Boys’ by Jewell Parker Rhodes</a:t>
                      </a:r>
                      <a:endParaRPr lang="en-GB" sz="1100" dirty="0"/>
                    </a:p>
                  </a:txBody>
                  <a:tcPr marL="63305" marR="63305" marT="31652" marB="31652">
                    <a:lnB w="12700" cap="flat" cmpd="sng" algn="ctr">
                      <a:solidFill>
                        <a:schemeClr val="tx1"/>
                      </a:solidFill>
                      <a:prstDash val="solid"/>
                      <a:round/>
                      <a:headEnd type="none" w="med" len="med"/>
                      <a:tailEnd type="none" w="med" len="med"/>
                    </a:lnB>
                    <a:solidFill>
                      <a:schemeClr val="tx1"/>
                    </a:solidFill>
                  </a:tcPr>
                </a:tc>
                <a:tc hMerge="1">
                  <a:txBody>
                    <a:bodyPr/>
                    <a:lstStyle/>
                    <a:p>
                      <a:endParaRPr lang="en-GB" sz="900" dirty="0"/>
                    </a:p>
                  </a:txBody>
                  <a:tcPr marL="63305" marR="63305" marT="31652" marB="31652">
                    <a:solidFill>
                      <a:schemeClr val="tx1"/>
                    </a:solidFill>
                  </a:tcPr>
                </a:tc>
                <a:extLst>
                  <a:ext uri="{0D108BD9-81ED-4DB2-BD59-A6C34878D82A}">
                    <a16:rowId xmlns:a16="http://schemas.microsoft.com/office/drawing/2014/main" val="49054549"/>
                  </a:ext>
                </a:extLst>
              </a:tr>
              <a:tr h="690728">
                <a:tc>
                  <a:txBody>
                    <a:bodyPr/>
                    <a:lstStyle/>
                    <a:p>
                      <a:pPr marL="0" indent="0">
                        <a:buNone/>
                      </a:pPr>
                      <a:r>
                        <a:rPr lang="en-GB" sz="1100" b="1" dirty="0"/>
                        <a:t>1. Jerome Rogers</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The protagonist of the novel. He is 12 years old on the day that Officer Moore kills him. Alive, Jerome is timid. He spends his days attempting to be good and dodging bullies and bad influences. </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1196014"/>
                  </a:ext>
                </a:extLst>
              </a:tr>
              <a:tr h="443916">
                <a:tc>
                  <a:txBody>
                    <a:bodyPr/>
                    <a:lstStyle/>
                    <a:p>
                      <a:pPr marL="0" indent="0">
                        <a:buNone/>
                      </a:pPr>
                      <a:r>
                        <a:rPr lang="en-GB" sz="1100" b="1" dirty="0"/>
                        <a:t>2. Sarah Moore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t>Officer Moore’s 12-year-old daughter, the only living person who can interact with Jerome</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3573917"/>
                  </a:ext>
                </a:extLst>
              </a:tr>
              <a:tr h="532942">
                <a:tc>
                  <a:txBody>
                    <a:bodyPr/>
                    <a:lstStyle/>
                    <a:p>
                      <a:pPr marL="0" indent="0">
                        <a:buNone/>
                      </a:pPr>
                      <a:r>
                        <a:rPr lang="en-GB" sz="1100" b="1" dirty="0"/>
                        <a:t>3. Emmett Till</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t>a ghost boy who helps Jerome along his journey. This character is based on a real boy called Emmett Till who was brutally murdered. </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7846416"/>
                  </a:ext>
                </a:extLst>
              </a:tr>
              <a:tr h="375156">
                <a:tc>
                  <a:txBody>
                    <a:bodyPr/>
                    <a:lstStyle/>
                    <a:p>
                      <a:pPr marL="0" indent="0">
                        <a:buNone/>
                      </a:pPr>
                      <a:r>
                        <a:rPr lang="en-GB" sz="1100" b="1" dirty="0"/>
                        <a:t>4. Officer Moore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t>the police officer who kills Jerome</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3568360"/>
                  </a:ext>
                </a:extLst>
              </a:tr>
              <a:tr h="339228">
                <a:tc>
                  <a:txBody>
                    <a:bodyPr/>
                    <a:lstStyle/>
                    <a:p>
                      <a:pPr marL="0" indent="0">
                        <a:buNone/>
                      </a:pPr>
                      <a:r>
                        <a:rPr lang="en-GB" sz="1100" b="1" dirty="0"/>
                        <a:t>5. Carlos</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t>Jerome’s kind, quick-thinking best friend</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0570334"/>
                  </a:ext>
                </a:extLst>
              </a:tr>
            </a:tbl>
          </a:graphicData>
        </a:graphic>
      </p:graphicFrame>
      <p:graphicFrame>
        <p:nvGraphicFramePr>
          <p:cNvPr id="2" name="Table 6">
            <a:extLst>
              <a:ext uri="{FF2B5EF4-FFF2-40B4-BE49-F238E27FC236}">
                <a16:creationId xmlns:a16="http://schemas.microsoft.com/office/drawing/2014/main" id="{DE86B8FD-EE58-79F2-6427-54B5217BE536}"/>
              </a:ext>
            </a:extLst>
          </p:cNvPr>
          <p:cNvGraphicFramePr>
            <a:graphicFrameLocks noGrp="1"/>
          </p:cNvGraphicFramePr>
          <p:nvPr>
            <p:extLst>
              <p:ext uri="{D42A27DB-BD31-4B8C-83A1-F6EECF244321}">
                <p14:modId xmlns:p14="http://schemas.microsoft.com/office/powerpoint/2010/main" val="3481031612"/>
              </p:ext>
            </p:extLst>
          </p:nvPr>
        </p:nvGraphicFramePr>
        <p:xfrm>
          <a:off x="5968648" y="3017265"/>
          <a:ext cx="3949337" cy="3859288"/>
        </p:xfrm>
        <a:graphic>
          <a:graphicData uri="http://schemas.openxmlformats.org/drawingml/2006/table">
            <a:tbl>
              <a:tblPr firstRow="1" bandRow="1">
                <a:tableStyleId>{5C22544A-7EE6-4342-B048-85BDC9FD1C3A}</a:tableStyleId>
              </a:tblPr>
              <a:tblGrid>
                <a:gridCol w="771199">
                  <a:extLst>
                    <a:ext uri="{9D8B030D-6E8A-4147-A177-3AD203B41FA5}">
                      <a16:colId xmlns:a16="http://schemas.microsoft.com/office/drawing/2014/main" val="3402942793"/>
                    </a:ext>
                  </a:extLst>
                </a:gridCol>
                <a:gridCol w="3178138">
                  <a:extLst>
                    <a:ext uri="{9D8B030D-6E8A-4147-A177-3AD203B41FA5}">
                      <a16:colId xmlns:a16="http://schemas.microsoft.com/office/drawing/2014/main" val="2679429350"/>
                    </a:ext>
                  </a:extLst>
                </a:gridCol>
              </a:tblGrid>
              <a:tr h="278509">
                <a:tc gridSpan="2">
                  <a:txBody>
                    <a:bodyPr/>
                    <a:lstStyle/>
                    <a:p>
                      <a:r>
                        <a:rPr lang="en-GB" sz="1100" dirty="0"/>
                        <a:t>Big ideas </a:t>
                      </a:r>
                      <a:r>
                        <a:rPr lang="en-GB" sz="1100" dirty="0">
                          <a:solidFill>
                            <a:schemeClr val="bg1"/>
                          </a:solidFill>
                        </a:rPr>
                        <a:t>in ‘’ Ghost Boys’ by Jewell Parker Rhodes</a:t>
                      </a:r>
                      <a:endParaRPr lang="en-GB" sz="1100" dirty="0"/>
                    </a:p>
                  </a:txBody>
                  <a:tcPr marL="63305" marR="63305" marT="31652" marB="31652">
                    <a:lnB w="12700" cap="flat" cmpd="sng" algn="ctr">
                      <a:solidFill>
                        <a:schemeClr val="tx1"/>
                      </a:solidFill>
                      <a:prstDash val="solid"/>
                      <a:round/>
                      <a:headEnd type="none" w="med" len="med"/>
                      <a:tailEnd type="none" w="med" len="med"/>
                    </a:lnB>
                    <a:solidFill>
                      <a:schemeClr val="tx1"/>
                    </a:solidFill>
                  </a:tcPr>
                </a:tc>
                <a:tc hMerge="1">
                  <a:txBody>
                    <a:bodyPr/>
                    <a:lstStyle/>
                    <a:p>
                      <a:endParaRPr lang="en-GB" sz="900" dirty="0"/>
                    </a:p>
                  </a:txBody>
                  <a:tcPr marL="63305" marR="63305" marT="31652" marB="31652">
                    <a:solidFill>
                      <a:schemeClr val="tx1"/>
                    </a:solidFill>
                  </a:tcPr>
                </a:tc>
                <a:extLst>
                  <a:ext uri="{0D108BD9-81ED-4DB2-BD59-A6C34878D82A}">
                    <a16:rowId xmlns:a16="http://schemas.microsoft.com/office/drawing/2014/main" val="49054549"/>
                  </a:ext>
                </a:extLst>
              </a:tr>
              <a:tr h="772455">
                <a:tc>
                  <a:txBody>
                    <a:bodyPr/>
                    <a:lstStyle/>
                    <a:p>
                      <a:pPr marL="0" indent="0">
                        <a:buNone/>
                      </a:pPr>
                      <a:r>
                        <a:rPr lang="en-GB" sz="1100" b="1" dirty="0"/>
                        <a:t>1. Police brutality</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t>Rhodes explores police brutality, a specific form of systemic racism. </a:t>
                      </a:r>
                      <a:r>
                        <a:rPr lang="en-US" sz="1100" b="1" dirty="0"/>
                        <a:t>Jerome is murdered by Officer Moore</a:t>
                      </a:r>
                      <a:r>
                        <a:rPr lang="en-US" sz="1100" dirty="0"/>
                        <a:t>, who shoots Jerome twice in the back and </a:t>
                      </a:r>
                      <a:r>
                        <a:rPr lang="en-US" sz="1100" b="1" dirty="0"/>
                        <a:t>refuses to call for medical help</a:t>
                      </a:r>
                      <a:r>
                        <a:rPr lang="en-US" sz="1100" dirty="0"/>
                        <a:t>.</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1196014"/>
                  </a:ext>
                </a:extLst>
              </a:tr>
              <a:tr h="948911">
                <a:tc>
                  <a:txBody>
                    <a:bodyPr/>
                    <a:lstStyle/>
                    <a:p>
                      <a:pPr marL="0" indent="0">
                        <a:buNone/>
                      </a:pPr>
                      <a:r>
                        <a:rPr lang="en-GB" sz="1100" b="1" dirty="0"/>
                        <a:t>2. Racism</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Systemic racism, and its traumatic impact, is the central theme of Ghost Boys. Racism is more than simply </a:t>
                      </a:r>
                      <a:r>
                        <a:rPr lang="en-US" sz="1100" b="1" dirty="0"/>
                        <a:t>hateful attitudes and individual acts of prejudice</a:t>
                      </a:r>
                      <a:r>
                        <a:rPr lang="en-US" sz="1100" dirty="0"/>
                        <a:t>. Ghost Boys explores how racism is built into </a:t>
                      </a:r>
                      <a:r>
                        <a:rPr lang="en-US" sz="1100" b="1" dirty="0"/>
                        <a:t>laws, policies, and practices</a:t>
                      </a:r>
                      <a:r>
                        <a:rPr lang="en-US" sz="1100" dirty="0"/>
                        <a:t>.</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3573917"/>
                  </a:ext>
                </a:extLst>
              </a:tr>
              <a:tr h="490958">
                <a:tc>
                  <a:txBody>
                    <a:bodyPr/>
                    <a:lstStyle/>
                    <a:p>
                      <a:pPr marL="0" indent="0">
                        <a:buNone/>
                      </a:pPr>
                      <a:r>
                        <a:rPr lang="en-GB" sz="1100" b="1" dirty="0"/>
                        <a:t>3. Family</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t>In life and in death, Jerome develops a </a:t>
                      </a:r>
                      <a:r>
                        <a:rPr lang="en-US" sz="1100" b="1" dirty="0"/>
                        <a:t>chosen family </a:t>
                      </a:r>
                      <a:r>
                        <a:rPr lang="en-US" sz="1100" dirty="0"/>
                        <a:t>alongside his </a:t>
                      </a:r>
                      <a:r>
                        <a:rPr lang="en-US" sz="1100" b="1" dirty="0"/>
                        <a:t>biological family</a:t>
                      </a:r>
                      <a:r>
                        <a:rPr lang="en-US" sz="1100" dirty="0"/>
                        <a:t>.</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7846416"/>
                  </a:ext>
                </a:extLst>
              </a:tr>
              <a:tr h="772455">
                <a:tc>
                  <a:txBody>
                    <a:bodyPr/>
                    <a:lstStyle/>
                    <a:p>
                      <a:pPr marL="0" indent="0">
                        <a:buNone/>
                      </a:pPr>
                      <a:r>
                        <a:rPr lang="en-GB" sz="1100" b="1" dirty="0"/>
                        <a:t>4. Bullying</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t>Before his death, </a:t>
                      </a:r>
                      <a:r>
                        <a:rPr lang="en-US" sz="1100" b="1" dirty="0"/>
                        <a:t>Jerome struggles with the bullying he experiences at school</a:t>
                      </a:r>
                      <a:r>
                        <a:rPr lang="en-US" sz="1100" dirty="0"/>
                        <a:t>. Jerome works to avoid his bullies. When Carlos comes to the school, Jerome knows he will also be a target for bullying.</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3568360"/>
                  </a:ext>
                </a:extLst>
              </a:tr>
              <a:tr h="596000">
                <a:tc>
                  <a:txBody>
                    <a:bodyPr/>
                    <a:lstStyle/>
                    <a:p>
                      <a:pPr marL="0" indent="0">
                        <a:buNone/>
                      </a:pPr>
                      <a:r>
                        <a:rPr lang="en-GB" sz="1100" b="1" dirty="0"/>
                        <a:t>5. Telling one’s story</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dirty="0"/>
                        <a:t>Readers witness the </a:t>
                      </a:r>
                      <a:r>
                        <a:rPr lang="en-US" sz="1100" b="1" dirty="0"/>
                        <a:t>power </a:t>
                      </a:r>
                      <a:r>
                        <a:rPr lang="en-US" sz="1100" dirty="0"/>
                        <a:t>of telling one’s story. Several of the characters have </a:t>
                      </a:r>
                      <a:r>
                        <a:rPr lang="en-US" sz="1100" b="1" dirty="0"/>
                        <a:t>important stories that need to be told in order to heal. </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0570334"/>
                  </a:ext>
                </a:extLst>
              </a:tr>
            </a:tbl>
          </a:graphicData>
        </a:graphic>
      </p:graphicFrame>
    </p:spTree>
    <p:extLst>
      <p:ext uri="{BB962C8B-B14F-4D97-AF65-F5344CB8AC3E}">
        <p14:creationId xmlns:p14="http://schemas.microsoft.com/office/powerpoint/2010/main" val="3299750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1AB60C0-26FB-4E4F-95DD-E825B4C2ED36}"/>
              </a:ext>
            </a:extLst>
          </p:cNvPr>
          <p:cNvSpPr txBox="1"/>
          <p:nvPr/>
        </p:nvSpPr>
        <p:spPr>
          <a:xfrm>
            <a:off x="0" y="0"/>
            <a:ext cx="9906000" cy="284052"/>
          </a:xfrm>
          <a:prstGeom prst="rect">
            <a:avLst/>
          </a:prstGeom>
          <a:solidFill>
            <a:schemeClr val="tx1"/>
          </a:solidFill>
        </p:spPr>
        <p:txBody>
          <a:bodyPr wrap="square" rtlCol="0">
            <a:spAutoFit/>
          </a:bodyPr>
          <a:lstStyle/>
          <a:p>
            <a:pPr algn="ctr"/>
            <a:r>
              <a:rPr lang="en-GB" sz="1246" b="1" dirty="0">
                <a:solidFill>
                  <a:schemeClr val="bg1"/>
                </a:solidFill>
              </a:rPr>
              <a:t>Why is diversity important? - Ghost Boys 8.2</a:t>
            </a:r>
          </a:p>
        </p:txBody>
      </p:sp>
      <p:graphicFrame>
        <p:nvGraphicFramePr>
          <p:cNvPr id="6" name="Table 6">
            <a:extLst>
              <a:ext uri="{FF2B5EF4-FFF2-40B4-BE49-F238E27FC236}">
                <a16:creationId xmlns:a16="http://schemas.microsoft.com/office/drawing/2014/main" id="{B0FD2BFB-9964-4138-B0BD-1DC75744CE02}"/>
              </a:ext>
            </a:extLst>
          </p:cNvPr>
          <p:cNvGraphicFramePr>
            <a:graphicFrameLocks noGrp="1"/>
          </p:cNvGraphicFramePr>
          <p:nvPr>
            <p:extLst>
              <p:ext uri="{D42A27DB-BD31-4B8C-83A1-F6EECF244321}">
                <p14:modId xmlns:p14="http://schemas.microsoft.com/office/powerpoint/2010/main" val="1246788487"/>
              </p:ext>
            </p:extLst>
          </p:nvPr>
        </p:nvGraphicFramePr>
        <p:xfrm>
          <a:off x="-1" y="284051"/>
          <a:ext cx="5216435" cy="4022254"/>
        </p:xfrm>
        <a:graphic>
          <a:graphicData uri="http://schemas.openxmlformats.org/drawingml/2006/table">
            <a:tbl>
              <a:tblPr firstRow="1" bandRow="1">
                <a:tableStyleId>{5C22544A-7EE6-4342-B048-85BDC9FD1C3A}</a:tableStyleId>
              </a:tblPr>
              <a:tblGrid>
                <a:gridCol w="1227910">
                  <a:extLst>
                    <a:ext uri="{9D8B030D-6E8A-4147-A177-3AD203B41FA5}">
                      <a16:colId xmlns:a16="http://schemas.microsoft.com/office/drawing/2014/main" val="3402942793"/>
                    </a:ext>
                  </a:extLst>
                </a:gridCol>
                <a:gridCol w="3988525">
                  <a:extLst>
                    <a:ext uri="{9D8B030D-6E8A-4147-A177-3AD203B41FA5}">
                      <a16:colId xmlns:a16="http://schemas.microsoft.com/office/drawing/2014/main" val="2679429350"/>
                    </a:ext>
                  </a:extLst>
                </a:gridCol>
              </a:tblGrid>
              <a:tr h="228734">
                <a:tc gridSpan="2">
                  <a:txBody>
                    <a:bodyPr/>
                    <a:lstStyle/>
                    <a:p>
                      <a:r>
                        <a:rPr lang="en-GB" sz="1100" dirty="0"/>
                        <a:t>Key Vocabulary</a:t>
                      </a:r>
                    </a:p>
                  </a:txBody>
                  <a:tcPr marL="63305" marR="63305" marT="31652" marB="31652">
                    <a:lnB w="12700" cap="flat" cmpd="sng" algn="ctr">
                      <a:solidFill>
                        <a:schemeClr val="tx1"/>
                      </a:solidFill>
                      <a:prstDash val="solid"/>
                      <a:round/>
                      <a:headEnd type="none" w="med" len="med"/>
                      <a:tailEnd type="none" w="med" len="med"/>
                    </a:lnB>
                    <a:solidFill>
                      <a:schemeClr val="tx1"/>
                    </a:solidFill>
                  </a:tcPr>
                </a:tc>
                <a:tc hMerge="1">
                  <a:txBody>
                    <a:bodyPr/>
                    <a:lstStyle/>
                    <a:p>
                      <a:endParaRPr lang="en-GB" sz="900" dirty="0"/>
                    </a:p>
                  </a:txBody>
                  <a:tcPr marL="63305" marR="63305" marT="31652" marB="31652">
                    <a:solidFill>
                      <a:schemeClr val="tx1"/>
                    </a:solidFill>
                  </a:tcPr>
                </a:tc>
                <a:extLst>
                  <a:ext uri="{0D108BD9-81ED-4DB2-BD59-A6C34878D82A}">
                    <a16:rowId xmlns:a16="http://schemas.microsoft.com/office/drawing/2014/main" val="49054549"/>
                  </a:ext>
                </a:extLst>
              </a:tr>
              <a:tr h="312319">
                <a:tc>
                  <a:txBody>
                    <a:bodyPr/>
                    <a:lstStyle/>
                    <a:p>
                      <a:pPr marL="0" indent="0">
                        <a:buNone/>
                      </a:pPr>
                      <a:r>
                        <a:rPr lang="en-GB" sz="1100" b="1" dirty="0"/>
                        <a:t>1. Exploitation</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treating someone </a:t>
                      </a:r>
                      <a:r>
                        <a:rPr lang="en-US" sz="1100" b="1" i="0" u="none" strike="noStrike" kern="1200" dirty="0">
                          <a:solidFill>
                            <a:schemeClr val="dk1"/>
                          </a:solidFill>
                          <a:effectLst/>
                          <a:latin typeface="+mn-lt"/>
                          <a:ea typeface="+mn-ea"/>
                          <a:cs typeface="+mn-cs"/>
                        </a:rPr>
                        <a:t>unfairly</a:t>
                      </a:r>
                      <a:r>
                        <a:rPr lang="en-US" sz="1100" b="0" i="0" kern="1200" dirty="0">
                          <a:solidFill>
                            <a:schemeClr val="dk1"/>
                          </a:solidFill>
                          <a:effectLst/>
                          <a:latin typeface="+mn-lt"/>
                          <a:ea typeface="+mn-ea"/>
                          <a:cs typeface="+mn-cs"/>
                        </a:rPr>
                        <a:t> in order to </a:t>
                      </a:r>
                      <a:r>
                        <a:rPr lang="en-US" sz="1100" b="1" i="0" kern="1200" dirty="0">
                          <a:solidFill>
                            <a:schemeClr val="dk1"/>
                          </a:solidFill>
                          <a:effectLst/>
                          <a:latin typeface="+mn-lt"/>
                          <a:ea typeface="+mn-ea"/>
                          <a:cs typeface="+mn-cs"/>
                        </a:rPr>
                        <a:t>benefit from their work</a:t>
                      </a:r>
                      <a:r>
                        <a:rPr lang="en-US" sz="1100" b="0" i="0" kern="1200" dirty="0">
                          <a:solidFill>
                            <a:schemeClr val="dk1"/>
                          </a:solidFill>
                          <a:effectLst/>
                          <a:latin typeface="+mn-lt"/>
                          <a:ea typeface="+mn-ea"/>
                          <a:cs typeface="+mn-cs"/>
                        </a:rPr>
                        <a:t>.</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1196014"/>
                  </a:ext>
                </a:extLst>
              </a:tr>
              <a:tr h="297643">
                <a:tc>
                  <a:txBody>
                    <a:bodyPr/>
                    <a:lstStyle/>
                    <a:p>
                      <a:pPr marL="0" indent="0">
                        <a:buNone/>
                      </a:pPr>
                      <a:r>
                        <a:rPr lang="en-GB" sz="1100" b="1" dirty="0"/>
                        <a:t>2. Injustice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b="1" dirty="0"/>
                        <a:t>Lack of fairness </a:t>
                      </a:r>
                      <a:r>
                        <a:rPr lang="en-GB" sz="1100" b="0" dirty="0"/>
                        <a:t>or justice.</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3573917"/>
                  </a:ext>
                </a:extLst>
              </a:tr>
              <a:tr h="394770">
                <a:tc>
                  <a:txBody>
                    <a:bodyPr/>
                    <a:lstStyle/>
                    <a:p>
                      <a:pPr marL="0" indent="0">
                        <a:buNone/>
                      </a:pPr>
                      <a:r>
                        <a:rPr lang="en-GB" sz="1100" b="1" dirty="0"/>
                        <a:t>3. Privilege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a </a:t>
                      </a:r>
                      <a:r>
                        <a:rPr lang="en-US" sz="1100" b="1" i="0" kern="1200" dirty="0">
                          <a:solidFill>
                            <a:schemeClr val="dk1"/>
                          </a:solidFill>
                          <a:effectLst/>
                          <a:latin typeface="+mn-lt"/>
                          <a:ea typeface="+mn-ea"/>
                          <a:cs typeface="+mn-cs"/>
                        </a:rPr>
                        <a:t>special right or advantage </a:t>
                      </a:r>
                      <a:r>
                        <a:rPr lang="en-US" sz="1100" b="0" i="0" kern="1200" dirty="0">
                          <a:solidFill>
                            <a:schemeClr val="dk1"/>
                          </a:solidFill>
                          <a:effectLst/>
                          <a:latin typeface="+mn-lt"/>
                          <a:ea typeface="+mn-ea"/>
                          <a:cs typeface="+mn-cs"/>
                        </a:rPr>
                        <a:t>available only to a </a:t>
                      </a:r>
                      <a:r>
                        <a:rPr lang="en-US" sz="1100" b="1" i="0" kern="1200" dirty="0">
                          <a:solidFill>
                            <a:schemeClr val="dk1"/>
                          </a:solidFill>
                          <a:effectLst/>
                          <a:latin typeface="+mn-lt"/>
                          <a:ea typeface="+mn-ea"/>
                          <a:cs typeface="+mn-cs"/>
                        </a:rPr>
                        <a:t>particular person or group.</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7846416"/>
                  </a:ext>
                </a:extLst>
              </a:tr>
              <a:tr h="287842">
                <a:tc>
                  <a:txBody>
                    <a:bodyPr/>
                    <a:lstStyle/>
                    <a:p>
                      <a:pPr marL="0" indent="0">
                        <a:buNone/>
                      </a:pPr>
                      <a:r>
                        <a:rPr lang="en-GB" sz="1100" b="1" dirty="0"/>
                        <a:t>4. Discrimination</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the </a:t>
                      </a:r>
                      <a:r>
                        <a:rPr lang="en-US" sz="1100" b="1" i="0" u="none" strike="noStrike" kern="1200" dirty="0">
                          <a:solidFill>
                            <a:schemeClr val="dk1"/>
                          </a:solidFill>
                          <a:effectLst/>
                          <a:latin typeface="+mn-lt"/>
                          <a:ea typeface="+mn-ea"/>
                          <a:cs typeface="+mn-cs"/>
                        </a:rPr>
                        <a:t>unjust</a:t>
                      </a:r>
                      <a:r>
                        <a:rPr lang="en-US" sz="1100" b="1" i="0" kern="1200" dirty="0">
                          <a:solidFill>
                            <a:schemeClr val="dk1"/>
                          </a:solidFill>
                          <a:effectLst/>
                          <a:latin typeface="+mn-lt"/>
                          <a:ea typeface="+mn-ea"/>
                          <a:cs typeface="+mn-cs"/>
                        </a:rPr>
                        <a:t> treatment </a:t>
                      </a:r>
                      <a:r>
                        <a:rPr lang="en-US" sz="1100" b="0" i="0" kern="1200" dirty="0">
                          <a:solidFill>
                            <a:schemeClr val="dk1"/>
                          </a:solidFill>
                          <a:effectLst/>
                          <a:latin typeface="+mn-lt"/>
                          <a:ea typeface="+mn-ea"/>
                          <a:cs typeface="+mn-cs"/>
                        </a:rPr>
                        <a:t>of different categories of people</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3568360"/>
                  </a:ext>
                </a:extLst>
              </a:tr>
              <a:tr h="272665">
                <a:tc>
                  <a:txBody>
                    <a:bodyPr/>
                    <a:lstStyle/>
                    <a:p>
                      <a:pPr marL="0" indent="0">
                        <a:buNone/>
                      </a:pPr>
                      <a:r>
                        <a:rPr lang="en-GB" sz="1100" b="1" dirty="0"/>
                        <a:t>5. Intimidation</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to make somebody feel </a:t>
                      </a:r>
                      <a:r>
                        <a:rPr lang="en-US" sz="1100" b="1" i="0" kern="1200" dirty="0">
                          <a:solidFill>
                            <a:schemeClr val="dk1"/>
                          </a:solidFill>
                          <a:effectLst/>
                          <a:latin typeface="+mn-lt"/>
                          <a:ea typeface="+mn-ea"/>
                          <a:cs typeface="+mn-cs"/>
                        </a:rPr>
                        <a:t>timid or fearful</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3861844"/>
                  </a:ext>
                </a:extLst>
              </a:tr>
              <a:tr h="248607">
                <a:tc>
                  <a:txBody>
                    <a:bodyPr/>
                    <a:lstStyle/>
                    <a:p>
                      <a:pPr marL="0" indent="0">
                        <a:buNone/>
                      </a:pPr>
                      <a:r>
                        <a:rPr lang="en-GB" sz="1100" b="1" dirty="0"/>
                        <a:t>6. Accusatory</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suggesting that one believes </a:t>
                      </a:r>
                      <a:r>
                        <a:rPr lang="en-US" sz="1100" b="1" i="0" kern="1200" dirty="0">
                          <a:solidFill>
                            <a:schemeClr val="dk1"/>
                          </a:solidFill>
                          <a:effectLst/>
                          <a:latin typeface="+mn-lt"/>
                          <a:ea typeface="+mn-ea"/>
                          <a:cs typeface="+mn-cs"/>
                        </a:rPr>
                        <a:t>a person has done something wrong</a:t>
                      </a:r>
                      <a:r>
                        <a:rPr lang="en-US" sz="1100" b="0" i="0" kern="1200" dirty="0">
                          <a:solidFill>
                            <a:schemeClr val="dk1"/>
                          </a:solidFill>
                          <a:effectLst/>
                          <a:latin typeface="+mn-lt"/>
                          <a:ea typeface="+mn-ea"/>
                          <a:cs typeface="+mn-cs"/>
                        </a:rPr>
                        <a:t>.</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23770524"/>
                  </a:ext>
                </a:extLst>
              </a:tr>
              <a:tr h="296725">
                <a:tc>
                  <a:txBody>
                    <a:bodyPr/>
                    <a:lstStyle/>
                    <a:p>
                      <a:pPr marL="0" indent="0">
                        <a:buNone/>
                      </a:pPr>
                      <a:r>
                        <a:rPr lang="en-GB" sz="1100" b="1" dirty="0"/>
                        <a:t>7. Power</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the </a:t>
                      </a:r>
                      <a:r>
                        <a:rPr lang="en-US" sz="1100" b="1" i="0" kern="1200" dirty="0">
                          <a:solidFill>
                            <a:schemeClr val="dk1"/>
                          </a:solidFill>
                          <a:effectLst/>
                          <a:latin typeface="+mn-lt"/>
                          <a:ea typeface="+mn-ea"/>
                          <a:cs typeface="+mn-cs"/>
                        </a:rPr>
                        <a:t>ability or capacity to do something </a:t>
                      </a:r>
                      <a:r>
                        <a:rPr lang="en-US" sz="1100" b="0" i="0" kern="1200" dirty="0">
                          <a:solidFill>
                            <a:schemeClr val="dk1"/>
                          </a:solidFill>
                          <a:effectLst/>
                          <a:latin typeface="+mn-lt"/>
                          <a:ea typeface="+mn-ea"/>
                          <a:cs typeface="+mn-cs"/>
                        </a:rPr>
                        <a:t>or act in a particular way.</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4444841"/>
                  </a:ext>
                </a:extLst>
              </a:tr>
              <a:tr h="284716">
                <a:tc>
                  <a:txBody>
                    <a:bodyPr/>
                    <a:lstStyle/>
                    <a:p>
                      <a:pPr marL="0" indent="0">
                        <a:buNone/>
                      </a:pPr>
                      <a:r>
                        <a:rPr lang="en-GB" sz="1100" b="1" dirty="0"/>
                        <a:t>8. Blame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Feel or declare that (someone or something) is </a:t>
                      </a:r>
                      <a:r>
                        <a:rPr lang="en-US" sz="1100" b="1" i="0" kern="1200" dirty="0">
                          <a:solidFill>
                            <a:schemeClr val="dk1"/>
                          </a:solidFill>
                          <a:effectLst/>
                          <a:latin typeface="+mn-lt"/>
                          <a:ea typeface="+mn-ea"/>
                          <a:cs typeface="+mn-cs"/>
                        </a:rPr>
                        <a:t>responsible for a fault or wrong</a:t>
                      </a:r>
                      <a:r>
                        <a:rPr lang="en-US" sz="1100" b="0" i="0" kern="1200" dirty="0">
                          <a:solidFill>
                            <a:schemeClr val="dk1"/>
                          </a:solidFill>
                          <a:effectLst/>
                          <a:latin typeface="+mn-lt"/>
                          <a:ea typeface="+mn-ea"/>
                          <a:cs typeface="+mn-cs"/>
                        </a:rPr>
                        <a:t>.</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6823925"/>
                  </a:ext>
                </a:extLst>
              </a:tr>
              <a:tr h="232567">
                <a:tc>
                  <a:txBody>
                    <a:bodyPr/>
                    <a:lstStyle/>
                    <a:p>
                      <a:pPr marL="0" indent="0">
                        <a:buNone/>
                      </a:pPr>
                      <a:r>
                        <a:rPr lang="en-GB" sz="1100" b="1" dirty="0"/>
                        <a:t>9. Bias</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a personal and often unreasoned judgment for or against </a:t>
                      </a:r>
                      <a:r>
                        <a:rPr lang="en-US" sz="1100" b="1" i="0" kern="1200" dirty="0">
                          <a:solidFill>
                            <a:schemeClr val="dk1"/>
                          </a:solidFill>
                          <a:effectLst/>
                          <a:latin typeface="+mn-lt"/>
                          <a:ea typeface="+mn-ea"/>
                          <a:cs typeface="+mn-cs"/>
                        </a:rPr>
                        <a:t>one side</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2913622"/>
                  </a:ext>
                </a:extLst>
              </a:tr>
              <a:tr h="248606">
                <a:tc>
                  <a:txBody>
                    <a:bodyPr/>
                    <a:lstStyle/>
                    <a:p>
                      <a:pPr marL="0" indent="0">
                        <a:buNone/>
                      </a:pPr>
                      <a:r>
                        <a:rPr lang="en-GB" sz="1100" b="1" dirty="0"/>
                        <a:t>10. Empowerment</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people having </a:t>
                      </a:r>
                      <a:r>
                        <a:rPr lang="en-US" sz="1100" b="1" i="0" kern="1200" dirty="0">
                          <a:solidFill>
                            <a:schemeClr val="dk1"/>
                          </a:solidFill>
                          <a:effectLst/>
                          <a:latin typeface="+mn-lt"/>
                          <a:ea typeface="+mn-ea"/>
                          <a:cs typeface="+mn-cs"/>
                        </a:rPr>
                        <a:t>power and control over their own lives</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4902444"/>
                  </a:ext>
                </a:extLst>
              </a:tr>
              <a:tr h="232567">
                <a:tc>
                  <a:txBody>
                    <a:bodyPr/>
                    <a:lstStyle/>
                    <a:p>
                      <a:pPr marL="0" indent="0">
                        <a:buNone/>
                      </a:pPr>
                      <a:r>
                        <a:rPr lang="en-GB" sz="1100" b="1" dirty="0"/>
                        <a:t>11. Stereotype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a </a:t>
                      </a:r>
                      <a:r>
                        <a:rPr lang="en-US" sz="1100" b="1" i="0" kern="1200" dirty="0">
                          <a:solidFill>
                            <a:schemeClr val="dk1"/>
                          </a:solidFill>
                          <a:effectLst/>
                          <a:latin typeface="+mn-lt"/>
                          <a:ea typeface="+mn-ea"/>
                          <a:cs typeface="+mn-cs"/>
                        </a:rPr>
                        <a:t>widely held </a:t>
                      </a:r>
                      <a:r>
                        <a:rPr lang="en-US" sz="1100" b="0" i="0" kern="1200" dirty="0">
                          <a:solidFill>
                            <a:schemeClr val="dk1"/>
                          </a:solidFill>
                          <a:effectLst/>
                          <a:latin typeface="+mn-lt"/>
                          <a:ea typeface="+mn-ea"/>
                          <a:cs typeface="+mn-cs"/>
                        </a:rPr>
                        <a:t>but fixed and </a:t>
                      </a:r>
                      <a:r>
                        <a:rPr lang="en-US" sz="1100" b="1" i="0" u="none" strike="noStrike" kern="1200" dirty="0">
                          <a:solidFill>
                            <a:schemeClr val="dk1"/>
                          </a:solidFill>
                          <a:effectLst/>
                          <a:latin typeface="+mn-lt"/>
                          <a:ea typeface="+mn-ea"/>
                          <a:cs typeface="+mn-cs"/>
                        </a:rPr>
                        <a:t>oversimplified</a:t>
                      </a:r>
                      <a:r>
                        <a:rPr lang="en-US" sz="1100" b="0" i="0" kern="1200" dirty="0">
                          <a:solidFill>
                            <a:schemeClr val="dk1"/>
                          </a:solidFill>
                          <a:effectLst/>
                          <a:latin typeface="+mn-lt"/>
                          <a:ea typeface="+mn-ea"/>
                          <a:cs typeface="+mn-cs"/>
                        </a:rPr>
                        <a:t> image or idea of a particular type of person or thing.</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64155884"/>
                  </a:ext>
                </a:extLst>
              </a:tr>
              <a:tr h="232567">
                <a:tc>
                  <a:txBody>
                    <a:bodyPr/>
                    <a:lstStyle/>
                    <a:p>
                      <a:pPr marL="0" indent="0">
                        <a:buNone/>
                      </a:pPr>
                      <a:r>
                        <a:rPr lang="en-GB" sz="1100" b="1" dirty="0"/>
                        <a:t>12. Prejudice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u="none" strike="noStrike" kern="1200" dirty="0">
                          <a:solidFill>
                            <a:schemeClr val="dk1"/>
                          </a:solidFill>
                          <a:effectLst/>
                          <a:latin typeface="+mn-lt"/>
                          <a:ea typeface="+mn-ea"/>
                          <a:cs typeface="+mn-cs"/>
                        </a:rPr>
                        <a:t>preconceived</a:t>
                      </a:r>
                      <a:r>
                        <a:rPr lang="en-US" sz="1100" b="0" i="0" kern="1200" dirty="0">
                          <a:solidFill>
                            <a:schemeClr val="dk1"/>
                          </a:solidFill>
                          <a:effectLst/>
                          <a:latin typeface="+mn-lt"/>
                          <a:ea typeface="+mn-ea"/>
                          <a:cs typeface="+mn-cs"/>
                        </a:rPr>
                        <a:t> opinion that is </a:t>
                      </a:r>
                      <a:r>
                        <a:rPr lang="en-US" sz="1100" b="1" i="0" kern="1200" dirty="0">
                          <a:solidFill>
                            <a:schemeClr val="dk1"/>
                          </a:solidFill>
                          <a:effectLst/>
                          <a:latin typeface="+mn-lt"/>
                          <a:ea typeface="+mn-ea"/>
                          <a:cs typeface="+mn-cs"/>
                        </a:rPr>
                        <a:t>not based on reason or actual experience.</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103763"/>
                  </a:ext>
                </a:extLst>
              </a:tr>
            </a:tbl>
          </a:graphicData>
        </a:graphic>
      </p:graphicFrame>
      <p:graphicFrame>
        <p:nvGraphicFramePr>
          <p:cNvPr id="7" name="Table 6">
            <a:extLst>
              <a:ext uri="{FF2B5EF4-FFF2-40B4-BE49-F238E27FC236}">
                <a16:creationId xmlns:a16="http://schemas.microsoft.com/office/drawing/2014/main" id="{F9A81C89-101E-4C8E-B713-1E4791DF6497}"/>
              </a:ext>
            </a:extLst>
          </p:cNvPr>
          <p:cNvGraphicFramePr>
            <a:graphicFrameLocks noGrp="1"/>
          </p:cNvGraphicFramePr>
          <p:nvPr>
            <p:extLst>
              <p:ext uri="{D42A27DB-BD31-4B8C-83A1-F6EECF244321}">
                <p14:modId xmlns:p14="http://schemas.microsoft.com/office/powerpoint/2010/main" val="96245450"/>
              </p:ext>
            </p:extLst>
          </p:nvPr>
        </p:nvGraphicFramePr>
        <p:xfrm>
          <a:off x="5216435" y="284052"/>
          <a:ext cx="4689566" cy="6573949"/>
        </p:xfrm>
        <a:graphic>
          <a:graphicData uri="http://schemas.openxmlformats.org/drawingml/2006/table">
            <a:tbl>
              <a:tblPr firstRow="1" bandRow="1">
                <a:tableStyleId>{5C22544A-7EE6-4342-B048-85BDC9FD1C3A}</a:tableStyleId>
              </a:tblPr>
              <a:tblGrid>
                <a:gridCol w="1382353">
                  <a:extLst>
                    <a:ext uri="{9D8B030D-6E8A-4147-A177-3AD203B41FA5}">
                      <a16:colId xmlns:a16="http://schemas.microsoft.com/office/drawing/2014/main" val="3402942793"/>
                    </a:ext>
                  </a:extLst>
                </a:gridCol>
                <a:gridCol w="3307213">
                  <a:extLst>
                    <a:ext uri="{9D8B030D-6E8A-4147-A177-3AD203B41FA5}">
                      <a16:colId xmlns:a16="http://schemas.microsoft.com/office/drawing/2014/main" val="2679429350"/>
                    </a:ext>
                  </a:extLst>
                </a:gridCol>
              </a:tblGrid>
              <a:tr h="356365">
                <a:tc gridSpan="2">
                  <a:txBody>
                    <a:bodyPr/>
                    <a:lstStyle/>
                    <a:p>
                      <a:r>
                        <a:rPr lang="en-GB" sz="1100" dirty="0"/>
                        <a:t>Subject terminology</a:t>
                      </a:r>
                    </a:p>
                  </a:txBody>
                  <a:tcPr marL="63305" marR="63305" marT="31652" marB="31652">
                    <a:lnB w="12700" cap="flat" cmpd="sng" algn="ctr">
                      <a:solidFill>
                        <a:schemeClr val="tx1"/>
                      </a:solidFill>
                      <a:prstDash val="solid"/>
                      <a:round/>
                      <a:headEnd type="none" w="med" len="med"/>
                      <a:tailEnd type="none" w="med" len="med"/>
                    </a:lnB>
                    <a:solidFill>
                      <a:schemeClr val="tx1"/>
                    </a:solidFill>
                  </a:tcPr>
                </a:tc>
                <a:tc hMerge="1">
                  <a:txBody>
                    <a:bodyPr/>
                    <a:lstStyle/>
                    <a:p>
                      <a:endParaRPr lang="en-GB" sz="900" dirty="0"/>
                    </a:p>
                  </a:txBody>
                  <a:tcPr marL="63305" marR="63305" marT="31652" marB="31652">
                    <a:solidFill>
                      <a:schemeClr val="tx1"/>
                    </a:solidFill>
                  </a:tcPr>
                </a:tc>
                <a:extLst>
                  <a:ext uri="{0D108BD9-81ED-4DB2-BD59-A6C34878D82A}">
                    <a16:rowId xmlns:a16="http://schemas.microsoft.com/office/drawing/2014/main" val="49054549"/>
                  </a:ext>
                </a:extLst>
              </a:tr>
              <a:tr h="377167">
                <a:tc>
                  <a:txBody>
                    <a:bodyPr/>
                    <a:lstStyle/>
                    <a:p>
                      <a:pPr marL="0" indent="0">
                        <a:buNone/>
                      </a:pPr>
                      <a:r>
                        <a:rPr lang="en-GB" sz="1100" b="1" dirty="0"/>
                        <a:t>1. Verb</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A word used to describe an </a:t>
                      </a:r>
                      <a:r>
                        <a:rPr lang="en-GB" sz="1100" b="1" dirty="0"/>
                        <a:t>action or state of being</a:t>
                      </a:r>
                      <a:r>
                        <a:rPr lang="en-GB" sz="1100" dirty="0"/>
                        <a:t>.</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3573917"/>
                  </a:ext>
                </a:extLst>
              </a:tr>
              <a:tr h="694431">
                <a:tc>
                  <a:txBody>
                    <a:bodyPr/>
                    <a:lstStyle/>
                    <a:p>
                      <a:pPr marL="0" indent="0">
                        <a:buNone/>
                      </a:pPr>
                      <a:r>
                        <a:rPr lang="en-GB" sz="1100" b="1" dirty="0"/>
                        <a:t>2. Adverb</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A word used to describe a verb, adjective, or another adverb and often is used to show </a:t>
                      </a:r>
                      <a:r>
                        <a:rPr lang="en-GB" sz="1100" b="1" dirty="0"/>
                        <a:t>degree, manner, place, or time</a:t>
                      </a:r>
                      <a:r>
                        <a:rPr lang="en-GB" sz="1100" dirty="0"/>
                        <a:t>. </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7846416"/>
                  </a:ext>
                </a:extLst>
              </a:tr>
              <a:tr h="377167">
                <a:tc>
                  <a:txBody>
                    <a:bodyPr/>
                    <a:lstStyle/>
                    <a:p>
                      <a:pPr marL="0" indent="0">
                        <a:buNone/>
                      </a:pPr>
                      <a:r>
                        <a:rPr lang="en-GB" sz="1100" b="1" dirty="0"/>
                        <a:t>3. Adjective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A describing word used to </a:t>
                      </a:r>
                      <a:r>
                        <a:rPr lang="en-GB" sz="1100" b="1" dirty="0"/>
                        <a:t>describe a noun</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73568360"/>
                  </a:ext>
                </a:extLst>
              </a:tr>
              <a:tr h="377167">
                <a:tc>
                  <a:txBody>
                    <a:bodyPr/>
                    <a:lstStyle/>
                    <a:p>
                      <a:pPr marL="0" indent="0">
                        <a:buNone/>
                      </a:pPr>
                      <a:r>
                        <a:rPr lang="en-GB" sz="1100" b="1" dirty="0"/>
                        <a:t>4. Noun</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A word used to identify a </a:t>
                      </a:r>
                      <a:r>
                        <a:rPr lang="en-GB" sz="1100" b="1" dirty="0"/>
                        <a:t>person, place or thing</a:t>
                      </a:r>
                      <a:r>
                        <a:rPr lang="en-GB" sz="1100" dirty="0"/>
                        <a:t>. </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23861844"/>
                  </a:ext>
                </a:extLst>
              </a:tr>
              <a:tr h="535798">
                <a:tc>
                  <a:txBody>
                    <a:bodyPr/>
                    <a:lstStyle/>
                    <a:p>
                      <a:pPr marL="0" indent="0">
                        <a:buNone/>
                      </a:pPr>
                      <a:r>
                        <a:rPr lang="en-GB" sz="1100" b="1" dirty="0"/>
                        <a:t>5. Simile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A figure of speech involving the </a:t>
                      </a:r>
                      <a:r>
                        <a:rPr lang="en-GB" sz="1100" b="1" dirty="0"/>
                        <a:t>comparison</a:t>
                      </a:r>
                      <a:r>
                        <a:rPr lang="en-GB" sz="1100" dirty="0"/>
                        <a:t> on one thing with another thing using </a:t>
                      </a:r>
                      <a:r>
                        <a:rPr lang="en-GB" sz="1100" b="1" dirty="0"/>
                        <a:t>like or as.</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23770524"/>
                  </a:ext>
                </a:extLst>
              </a:tr>
              <a:tr h="441891">
                <a:tc>
                  <a:txBody>
                    <a:bodyPr/>
                    <a:lstStyle/>
                    <a:p>
                      <a:pPr marL="0" indent="0">
                        <a:buNone/>
                      </a:pPr>
                      <a:r>
                        <a:rPr lang="en-GB" sz="1100" b="1" dirty="0"/>
                        <a:t>6. Metaphor</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A figure of speech in which something is compared </a:t>
                      </a:r>
                      <a:r>
                        <a:rPr lang="en-GB" sz="1100" b="1" dirty="0"/>
                        <a:t>to be </a:t>
                      </a:r>
                      <a:r>
                        <a:rPr lang="en-GB" sz="1100" dirty="0"/>
                        <a:t>something else. </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4444841"/>
                  </a:ext>
                </a:extLst>
              </a:tr>
              <a:tr h="308064">
                <a:tc>
                  <a:txBody>
                    <a:bodyPr/>
                    <a:lstStyle/>
                    <a:p>
                      <a:pPr marL="0" indent="0">
                        <a:buNone/>
                      </a:pPr>
                      <a:r>
                        <a:rPr lang="en-GB" sz="1100" b="1" dirty="0"/>
                        <a:t>7. Personification</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Giving </a:t>
                      </a:r>
                      <a:r>
                        <a:rPr lang="en-GB" sz="1100" b="1" dirty="0"/>
                        <a:t>human </a:t>
                      </a:r>
                      <a:r>
                        <a:rPr lang="en-GB" sz="1100" b="0" dirty="0"/>
                        <a:t>characteristics</a:t>
                      </a:r>
                      <a:r>
                        <a:rPr lang="en-GB" sz="1100" b="1" dirty="0"/>
                        <a:t> </a:t>
                      </a:r>
                      <a:r>
                        <a:rPr lang="en-GB" sz="1100" dirty="0"/>
                        <a:t>to something </a:t>
                      </a:r>
                      <a:r>
                        <a:rPr lang="en-GB" sz="1100" b="1" dirty="0"/>
                        <a:t>non-human</a:t>
                      </a:r>
                      <a:r>
                        <a:rPr lang="en-GB" sz="1100" dirty="0"/>
                        <a:t>. </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6823925"/>
                  </a:ext>
                </a:extLst>
              </a:tr>
              <a:tr h="423977">
                <a:tc>
                  <a:txBody>
                    <a:bodyPr/>
                    <a:lstStyle/>
                    <a:p>
                      <a:pPr marL="0" indent="0">
                        <a:buNone/>
                      </a:pPr>
                      <a:r>
                        <a:rPr lang="en-GB" sz="1100" b="1" dirty="0"/>
                        <a:t>8. Dramatic irony</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When the </a:t>
                      </a:r>
                      <a:r>
                        <a:rPr lang="en-GB" sz="1100" b="1" dirty="0"/>
                        <a:t>audience knows more </a:t>
                      </a:r>
                      <a:r>
                        <a:rPr lang="en-GB" sz="1100" dirty="0"/>
                        <a:t>information than the characters</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91422449"/>
                  </a:ext>
                </a:extLst>
              </a:tr>
              <a:tr h="377167">
                <a:tc>
                  <a:txBody>
                    <a:bodyPr/>
                    <a:lstStyle/>
                    <a:p>
                      <a:pPr marL="0" indent="0">
                        <a:buNone/>
                      </a:pPr>
                      <a:r>
                        <a:rPr lang="en-GB" sz="1100" b="1" dirty="0"/>
                        <a:t>9. Atmosphere</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The </a:t>
                      </a:r>
                      <a:r>
                        <a:rPr lang="en-GB" sz="1100" b="1" dirty="0"/>
                        <a:t>mood</a:t>
                      </a:r>
                      <a:r>
                        <a:rPr lang="en-GB" sz="1100" dirty="0"/>
                        <a:t>/feeling</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89933266"/>
                  </a:ext>
                </a:extLst>
              </a:tr>
              <a:tr h="377167">
                <a:tc>
                  <a:txBody>
                    <a:bodyPr/>
                    <a:lstStyle/>
                    <a:p>
                      <a:pPr marL="0" indent="0">
                        <a:buNone/>
                      </a:pPr>
                      <a:r>
                        <a:rPr lang="en-GB" sz="1100" b="1" dirty="0"/>
                        <a:t>10. Foreshadowing</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Providing </a:t>
                      </a:r>
                      <a:r>
                        <a:rPr lang="en-GB" sz="1100" b="1" dirty="0"/>
                        <a:t>clues</a:t>
                      </a:r>
                      <a:r>
                        <a:rPr lang="en-GB" sz="1100" dirty="0"/>
                        <a:t> about </a:t>
                      </a:r>
                      <a:r>
                        <a:rPr lang="en-GB" sz="1100" b="1" dirty="0"/>
                        <a:t>future</a:t>
                      </a:r>
                      <a:r>
                        <a:rPr lang="en-GB" sz="1100" dirty="0"/>
                        <a:t> events</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9293885"/>
                  </a:ext>
                </a:extLst>
              </a:tr>
              <a:tr h="377167">
                <a:tc>
                  <a:txBody>
                    <a:bodyPr/>
                    <a:lstStyle/>
                    <a:p>
                      <a:pPr marL="0" indent="0">
                        <a:buNone/>
                      </a:pPr>
                      <a:r>
                        <a:rPr lang="en-GB" sz="1100" b="1" dirty="0"/>
                        <a:t>11. Setting</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A </a:t>
                      </a:r>
                      <a:r>
                        <a:rPr lang="en-GB" sz="1100" b="1" dirty="0"/>
                        <a:t>geographical/historical </a:t>
                      </a:r>
                      <a:r>
                        <a:rPr lang="en-GB" sz="1100" dirty="0"/>
                        <a:t>place or moment</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8633210"/>
                  </a:ext>
                </a:extLst>
              </a:tr>
              <a:tr h="377167">
                <a:tc>
                  <a:txBody>
                    <a:bodyPr/>
                    <a:lstStyle/>
                    <a:p>
                      <a:pPr marL="0" indent="0">
                        <a:buNone/>
                      </a:pPr>
                      <a:r>
                        <a:rPr lang="en-GB" sz="1100" b="1" dirty="0"/>
                        <a:t>12. Climax</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The </a:t>
                      </a:r>
                      <a:r>
                        <a:rPr lang="en-GB" sz="1100" b="1" dirty="0"/>
                        <a:t>most intense </a:t>
                      </a:r>
                      <a:r>
                        <a:rPr lang="en-GB" sz="1100" dirty="0"/>
                        <a:t>point</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1952043"/>
                  </a:ext>
                </a:extLst>
              </a:tr>
              <a:tr h="377167">
                <a:tc>
                  <a:txBody>
                    <a:bodyPr/>
                    <a:lstStyle/>
                    <a:p>
                      <a:pPr marL="0" indent="0">
                        <a:buNone/>
                      </a:pPr>
                      <a:r>
                        <a:rPr lang="en-GB" sz="1100" b="1" dirty="0"/>
                        <a:t>13. Connotation</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GB" sz="1100" dirty="0"/>
                        <a:t>What a </a:t>
                      </a:r>
                      <a:r>
                        <a:rPr lang="en-GB" sz="1100" b="1" dirty="0"/>
                        <a:t>word</a:t>
                      </a:r>
                      <a:r>
                        <a:rPr lang="en-GB" sz="1100" dirty="0"/>
                        <a:t> makes you </a:t>
                      </a:r>
                      <a:r>
                        <a:rPr lang="en-GB" sz="1100" b="1" dirty="0"/>
                        <a:t>think or feel</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00486661"/>
                  </a:ext>
                </a:extLst>
              </a:tr>
              <a:tr h="418920">
                <a:tc>
                  <a:txBody>
                    <a:bodyPr/>
                    <a:lstStyle/>
                    <a:p>
                      <a:pPr marL="0" indent="0">
                        <a:buNone/>
                      </a:pPr>
                      <a:r>
                        <a:rPr lang="en-GB" sz="1100" b="1" dirty="0"/>
                        <a:t>14. Pathetic fallacy</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Refers to the way the </a:t>
                      </a:r>
                      <a:r>
                        <a:rPr lang="en-GB" sz="1100" b="1" dirty="0"/>
                        <a:t>setting/weather </a:t>
                      </a:r>
                      <a:r>
                        <a:rPr lang="en-GB" sz="1100" dirty="0"/>
                        <a:t>reflects an </a:t>
                      </a:r>
                      <a:r>
                        <a:rPr lang="en-GB" sz="1100" b="1" dirty="0"/>
                        <a:t>emotional mood. </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60911602"/>
                  </a:ext>
                </a:extLst>
              </a:tr>
              <a:tr h="377167">
                <a:tc>
                  <a:txBody>
                    <a:bodyPr/>
                    <a:lstStyle/>
                    <a:p>
                      <a:pPr marL="0" indent="0">
                        <a:buNone/>
                      </a:pPr>
                      <a:r>
                        <a:rPr lang="en-GB" sz="1100" b="1" dirty="0"/>
                        <a:t>15. Protagonist</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t>The </a:t>
                      </a:r>
                      <a:r>
                        <a:rPr lang="en-GB" sz="1100" b="1" dirty="0"/>
                        <a:t>main</a:t>
                      </a:r>
                      <a:r>
                        <a:rPr lang="en-GB" sz="1100" dirty="0"/>
                        <a:t> character</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1819122"/>
                  </a:ext>
                </a:extLst>
              </a:tr>
            </a:tbl>
          </a:graphicData>
        </a:graphic>
      </p:graphicFrame>
      <p:graphicFrame>
        <p:nvGraphicFramePr>
          <p:cNvPr id="2" name="Table 6">
            <a:extLst>
              <a:ext uri="{FF2B5EF4-FFF2-40B4-BE49-F238E27FC236}">
                <a16:creationId xmlns:a16="http://schemas.microsoft.com/office/drawing/2014/main" id="{379BD927-667B-7A80-AD1E-69C7E33120D6}"/>
              </a:ext>
            </a:extLst>
          </p:cNvPr>
          <p:cNvGraphicFramePr>
            <a:graphicFrameLocks noGrp="1"/>
          </p:cNvGraphicFramePr>
          <p:nvPr>
            <p:extLst>
              <p:ext uri="{D42A27DB-BD31-4B8C-83A1-F6EECF244321}">
                <p14:modId xmlns:p14="http://schemas.microsoft.com/office/powerpoint/2010/main" val="307154718"/>
              </p:ext>
            </p:extLst>
          </p:nvPr>
        </p:nvGraphicFramePr>
        <p:xfrm>
          <a:off x="0" y="4306306"/>
          <a:ext cx="5216435" cy="2551691"/>
        </p:xfrm>
        <a:graphic>
          <a:graphicData uri="http://schemas.openxmlformats.org/drawingml/2006/table">
            <a:tbl>
              <a:tblPr firstRow="1" bandRow="1">
                <a:tableStyleId>{5C22544A-7EE6-4342-B048-85BDC9FD1C3A}</a:tableStyleId>
              </a:tblPr>
              <a:tblGrid>
                <a:gridCol w="1244849">
                  <a:extLst>
                    <a:ext uri="{9D8B030D-6E8A-4147-A177-3AD203B41FA5}">
                      <a16:colId xmlns:a16="http://schemas.microsoft.com/office/drawing/2014/main" val="3402942793"/>
                    </a:ext>
                  </a:extLst>
                </a:gridCol>
                <a:gridCol w="3971586">
                  <a:extLst>
                    <a:ext uri="{9D8B030D-6E8A-4147-A177-3AD203B41FA5}">
                      <a16:colId xmlns:a16="http://schemas.microsoft.com/office/drawing/2014/main" val="2679429350"/>
                    </a:ext>
                  </a:extLst>
                </a:gridCol>
              </a:tblGrid>
              <a:tr h="293636">
                <a:tc gridSpan="2">
                  <a:txBody>
                    <a:bodyPr/>
                    <a:lstStyle/>
                    <a:p>
                      <a:r>
                        <a:rPr lang="en-GB" sz="1100" dirty="0"/>
                        <a:t>Context </a:t>
                      </a:r>
                      <a:r>
                        <a:rPr lang="en-GB" sz="1100" dirty="0">
                          <a:solidFill>
                            <a:schemeClr val="bg1"/>
                          </a:solidFill>
                        </a:rPr>
                        <a:t>in ‘’ Ghost Boys’ by Jewell Parker Rhodes</a:t>
                      </a:r>
                      <a:endParaRPr lang="en-GB" sz="1100" dirty="0"/>
                    </a:p>
                  </a:txBody>
                  <a:tcPr marL="63305" marR="63305" marT="31652" marB="31652">
                    <a:lnB w="12700" cap="flat" cmpd="sng" algn="ctr">
                      <a:solidFill>
                        <a:schemeClr val="tx1"/>
                      </a:solidFill>
                      <a:prstDash val="solid"/>
                      <a:round/>
                      <a:headEnd type="none" w="med" len="med"/>
                      <a:tailEnd type="none" w="med" len="med"/>
                    </a:lnB>
                    <a:solidFill>
                      <a:schemeClr val="tx1"/>
                    </a:solidFill>
                  </a:tcPr>
                </a:tc>
                <a:tc hMerge="1">
                  <a:txBody>
                    <a:bodyPr/>
                    <a:lstStyle/>
                    <a:p>
                      <a:endParaRPr lang="en-GB" sz="900" dirty="0"/>
                    </a:p>
                  </a:txBody>
                  <a:tcPr marL="63305" marR="63305" marT="31652" marB="31652">
                    <a:solidFill>
                      <a:schemeClr val="tx1"/>
                    </a:solidFill>
                  </a:tcPr>
                </a:tc>
                <a:extLst>
                  <a:ext uri="{0D108BD9-81ED-4DB2-BD59-A6C34878D82A}">
                    <a16:rowId xmlns:a16="http://schemas.microsoft.com/office/drawing/2014/main" val="49054549"/>
                  </a:ext>
                </a:extLst>
              </a:tr>
              <a:tr h="878235">
                <a:tc>
                  <a:txBody>
                    <a:bodyPr/>
                    <a:lstStyle/>
                    <a:p>
                      <a:pPr marL="0" indent="0">
                        <a:buNone/>
                      </a:pPr>
                      <a:r>
                        <a:rPr lang="en-GB" sz="1100" b="1" dirty="0"/>
                        <a:t>1. The Civil Rights Movement</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The civil rights movement was a struggle for social justice that took place mainly during the 1950s and 1960s for Black Americans to gain equal rights under the law in the United States.</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01196014"/>
                  </a:ext>
                </a:extLst>
              </a:tr>
              <a:tr h="689910">
                <a:tc>
                  <a:txBody>
                    <a:bodyPr/>
                    <a:lstStyle/>
                    <a:p>
                      <a:pPr marL="0" indent="0">
                        <a:buNone/>
                      </a:pPr>
                      <a:r>
                        <a:rPr lang="en-GB" sz="1100" b="1" dirty="0"/>
                        <a:t>2. Emmett Till</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Emmett Till, a 14-year-old Black youth, was murdered in August 1955 in a racist attack that shocked the nation and provided a catalyst for the emerging civil rights movement.</a:t>
                      </a:r>
                      <a:endParaRPr lang="en-GB" sz="1100"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33573917"/>
                  </a:ext>
                </a:extLst>
              </a:tr>
              <a:tr h="689910">
                <a:tc>
                  <a:txBody>
                    <a:bodyPr/>
                    <a:lstStyle/>
                    <a:p>
                      <a:pPr marL="0" indent="0">
                        <a:buNone/>
                      </a:pPr>
                      <a:r>
                        <a:rPr lang="en-GB" sz="1100" b="1" dirty="0"/>
                        <a:t>3. Black Lives Matter Movement</a:t>
                      </a:r>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100" b="0" i="0" kern="1200" dirty="0">
                          <a:solidFill>
                            <a:schemeClr val="dk1"/>
                          </a:solidFill>
                          <a:effectLst/>
                          <a:latin typeface="+mn-lt"/>
                          <a:ea typeface="+mn-ea"/>
                          <a:cs typeface="+mn-cs"/>
                        </a:rPr>
                        <a:t>It is a modern, international activist movement, originating in the African-American community, that campaigns against violence and systemic racism toward black people.</a:t>
                      </a:r>
                      <a:endParaRPr lang="en-GB" sz="1100" b="1" dirty="0"/>
                    </a:p>
                  </a:txBody>
                  <a:tcPr marL="63305" marR="63305" marT="31652" marB="316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17846416"/>
                  </a:ext>
                </a:extLst>
              </a:tr>
            </a:tbl>
          </a:graphicData>
        </a:graphic>
      </p:graphicFrame>
    </p:spTree>
    <p:extLst>
      <p:ext uri="{BB962C8B-B14F-4D97-AF65-F5344CB8AC3E}">
        <p14:creationId xmlns:p14="http://schemas.microsoft.com/office/powerpoint/2010/main" val="411670120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173</TotalTime>
  <Words>1392</Words>
  <Application>Microsoft Office PowerPoint</Application>
  <PresentationFormat>A4 Paper (210x297 mm)</PresentationFormat>
  <Paragraphs>100</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Mason</dc:creator>
  <cp:lastModifiedBy>Lauren Mason</cp:lastModifiedBy>
  <cp:revision>20</cp:revision>
  <cp:lastPrinted>2023-04-20T10:54:59Z</cp:lastPrinted>
  <dcterms:created xsi:type="dcterms:W3CDTF">2021-12-15T12:47:17Z</dcterms:created>
  <dcterms:modified xsi:type="dcterms:W3CDTF">2023-04-20T10:55:55Z</dcterms:modified>
</cp:coreProperties>
</file>